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18"/>
  </p:notesMasterIdLst>
  <p:handoutMasterIdLst>
    <p:handoutMasterId r:id="rId19"/>
  </p:handoutMasterIdLst>
  <p:sldIdLst>
    <p:sldId id="256" r:id="rId5"/>
    <p:sldId id="270" r:id="rId6"/>
    <p:sldId id="274" r:id="rId7"/>
    <p:sldId id="275" r:id="rId8"/>
    <p:sldId id="268" r:id="rId9"/>
    <p:sldId id="267" r:id="rId10"/>
    <p:sldId id="265" r:id="rId11"/>
    <p:sldId id="273" r:id="rId12"/>
    <p:sldId id="271" r:id="rId13"/>
    <p:sldId id="262" r:id="rId14"/>
    <p:sldId id="264" r:id="rId15"/>
    <p:sldId id="276" r:id="rId16"/>
    <p:sldId id="25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84" y="47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8/6/2024</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8/6/2024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8/6/2024</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8/6/2024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8/6/2024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8/6/2024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8/6/2024</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8/6/2024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8/6/2024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8/6/2024</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6D41EE2-1449-2741-9D08-61623EFC2A0E}" type="datetime1">
              <a:rPr lang="en-US" noProof="0" smtClean="0"/>
              <a:t>8/6/2024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8/6/2024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8/6/2024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8/6/2024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8/6/2024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8/6/2024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8/6/2024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8C369370-372E-0846-B090-5E6EF97A3B62}" type="datetime1">
              <a:rPr lang="en-US" noProof="0" smtClean="0"/>
              <a:t>8/6/2024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8/6/2024</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pdcares.org/region/" TargetMode="External"/><Relationship Id="rId2" Type="http://schemas.openxmlformats.org/officeDocument/2006/relationships/hyperlink" Target="https://apd.myflorida.com/customers/waitlist/" TargetMode="External"/><Relationship Id="rId1" Type="http://schemas.openxmlformats.org/officeDocument/2006/relationships/slideLayout" Target="../slideLayouts/slideLayout4.xml"/><Relationship Id="rId5" Type="http://schemas.openxmlformats.org/officeDocument/2006/relationships/hyperlink" Target="https://apd.myflorida.com/covid19/docs/Resources%20Flyer%20April%202020.pdf" TargetMode="External"/><Relationship Id="rId4" Type="http://schemas.openxmlformats.org/officeDocument/2006/relationships/hyperlink" Target="https://apd.myflorida.com/customers/waitlist/docs/Waiting%20List%20Annual%20Status%20Review%20Form-160711.do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isabilityrightsflorida.org/"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get.adobe.com/reader/" TargetMode="External"/><Relationship Id="rId7" Type="http://schemas.openxmlformats.org/officeDocument/2006/relationships/image" Target="../media/image7.png"/><Relationship Id="rId2" Type="http://schemas.openxmlformats.org/officeDocument/2006/relationships/hyperlink" Target="https://apd.myflorida.com/customers/application/" TargetMode="External"/><Relationship Id="rId1" Type="http://schemas.openxmlformats.org/officeDocument/2006/relationships/slideLayout" Target="../slideLayouts/slideLayout6.xml"/><Relationship Id="rId6" Type="http://schemas.openxmlformats.org/officeDocument/2006/relationships/hyperlink" Target="https://apd.myflorida.com/forms/Attachment-D-Application%20for%20Services%2017-09-06.pdf" TargetMode="External"/><Relationship Id="rId5" Type="http://schemas.openxmlformats.org/officeDocument/2006/relationships/hyperlink" Target="https://freepngimg.com/png/25063-down-arrow-picture" TargetMode="External"/><Relationship Id="rId4" Type="http://schemas.openxmlformats.org/officeDocument/2006/relationships/image" Target="../media/image6.png"/><Relationship Id="rId9" Type="http://schemas.openxmlformats.org/officeDocument/2006/relationships/hyperlink" Target="https://pixabay.com/illustrations/information-info-message-embassy-101529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pd.myflorida.com/region/northeast/" TargetMode="External"/><Relationship Id="rId7" Type="http://schemas.openxmlformats.org/officeDocument/2006/relationships/hyperlink" Target="https://apd.myflorida.com/region/southern/" TargetMode="External"/><Relationship Id="rId2" Type="http://schemas.openxmlformats.org/officeDocument/2006/relationships/hyperlink" Target="https://apd.myflorida.com/region/northwest/" TargetMode="External"/><Relationship Id="rId1" Type="http://schemas.openxmlformats.org/officeDocument/2006/relationships/slideLayout" Target="../slideLayouts/slideLayout5.xml"/><Relationship Id="rId6" Type="http://schemas.openxmlformats.org/officeDocument/2006/relationships/hyperlink" Target="https://apd.myflorida.com/region/southeast/" TargetMode="External"/><Relationship Id="rId5" Type="http://schemas.openxmlformats.org/officeDocument/2006/relationships/hyperlink" Target="https://apd.myflorida.com/region/suncoast/" TargetMode="External"/><Relationship Id="rId4" Type="http://schemas.openxmlformats.org/officeDocument/2006/relationships/hyperlink" Target="https://apd.myflorida.com/region/centr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eeksvgs.com/id/136908" TargetMode="External"/><Relationship Id="rId7"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lrules.org/gateway/ChapterHome.asp?Chapter=65G-1" TargetMode="Externa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sv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134406" y="1031220"/>
            <a:ext cx="8825658" cy="2677648"/>
          </a:xfrm>
        </p:spPr>
        <p:txBody>
          <a:bodyPr/>
          <a:lstStyle/>
          <a:p>
            <a:r>
              <a:rPr lang="en-US" dirty="0">
                <a:solidFill>
                  <a:schemeClr val="bg1"/>
                </a:solidFill>
              </a:rPr>
              <a:t>How to Apply for the APD Med-Waiver </a:t>
            </a:r>
          </a:p>
        </p:txBody>
      </p:sp>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a:xfrm>
            <a:off x="815909" y="1063415"/>
            <a:ext cx="3438881" cy="4474355"/>
          </a:xfrm>
        </p:spPr>
        <p:txBody>
          <a:bodyPr>
            <a:normAutofit/>
          </a:bodyPr>
          <a:lstStyle/>
          <a:p>
            <a:pPr algn="ctr"/>
            <a:r>
              <a:rPr lang="en-US" sz="2300" dirty="0">
                <a:solidFill>
                  <a:schemeClr val="bg1"/>
                </a:solidFill>
              </a:rPr>
              <a:t>What to know about the </a:t>
            </a:r>
            <a:br>
              <a:rPr lang="en-US" sz="2300" dirty="0">
                <a:solidFill>
                  <a:schemeClr val="bg1"/>
                </a:solidFill>
              </a:rPr>
            </a:br>
            <a:r>
              <a:rPr lang="en-US" sz="2300" dirty="0">
                <a:solidFill>
                  <a:schemeClr val="bg1"/>
                </a:solidFill>
              </a:rPr>
              <a:t>Waiting List For APD</a:t>
            </a:r>
            <a:br>
              <a:rPr lang="en-US" sz="2300" dirty="0">
                <a:solidFill>
                  <a:schemeClr val="bg1"/>
                </a:solidFill>
              </a:rPr>
            </a:br>
            <a:r>
              <a:rPr lang="en-US" dirty="0">
                <a:hlinkClick r:id="rId2"/>
              </a:rPr>
              <a:t>Waitlist | Customers (myflorida.com)</a:t>
            </a:r>
            <a:r>
              <a:rPr lang="en-US" sz="2300" dirty="0">
                <a:solidFill>
                  <a:schemeClr val="bg1"/>
                </a:solidFill>
              </a:rPr>
              <a:t> </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10</a:t>
            </a:fld>
            <a:endParaRPr lang="en-US" dirty="0"/>
          </a:p>
        </p:txBody>
      </p:sp>
      <p:sp>
        <p:nvSpPr>
          <p:cNvPr id="4" name="TextBox 3">
            <a:extLst>
              <a:ext uri="{FF2B5EF4-FFF2-40B4-BE49-F238E27FC236}">
                <a16:creationId xmlns:a16="http://schemas.microsoft.com/office/drawing/2014/main" id="{CDE9A46B-1E27-F0BA-1B22-B4AE4FD62A85}"/>
              </a:ext>
            </a:extLst>
          </p:cNvPr>
          <p:cNvSpPr txBox="1"/>
          <p:nvPr/>
        </p:nvSpPr>
        <p:spPr>
          <a:xfrm>
            <a:off x="4924283" y="1063415"/>
            <a:ext cx="7150813" cy="2585323"/>
          </a:xfrm>
          <a:prstGeom prst="rect">
            <a:avLst/>
          </a:prstGeom>
          <a:noFill/>
        </p:spPr>
        <p:txBody>
          <a:bodyPr wrap="square" rtlCol="0">
            <a:spAutoFit/>
          </a:bodyPr>
          <a:lstStyle/>
          <a:p>
            <a:r>
              <a:rPr lang="en-US" b="0" i="0" dirty="0">
                <a:solidFill>
                  <a:srgbClr val="000000"/>
                </a:solidFill>
                <a:effectLst/>
                <a:latin typeface="Arial" panose="020B0604020202020204" pitchFamily="34" charset="0"/>
              </a:rPr>
              <a:t>The Waiting List for waiver services is defined in Section 393.065(5), Florida Statutes and consists of the categories defined in the document titled Waiting List Priority Categories found below. The document titled Waiting List Prioritization Tool was developed by the agency in conjunction with various stakeholders from around the state. It is defined in the law as the mechanism by which the agency will determine who will receive offers for waiver enrollment when the agency has funding for enrolling individuals from the waiting list to the Florida </a:t>
            </a:r>
            <a:r>
              <a:rPr lang="en-US" b="0" i="0" dirty="0" err="1">
                <a:solidFill>
                  <a:srgbClr val="000000"/>
                </a:solidFill>
                <a:effectLst/>
                <a:latin typeface="Arial" panose="020B0604020202020204" pitchFamily="34" charset="0"/>
              </a:rPr>
              <a:t>iBudget</a:t>
            </a:r>
            <a:r>
              <a:rPr lang="en-US" b="0" i="0" dirty="0">
                <a:solidFill>
                  <a:srgbClr val="000000"/>
                </a:solidFill>
                <a:effectLst/>
                <a:latin typeface="Arial" panose="020B0604020202020204" pitchFamily="34" charset="0"/>
              </a:rPr>
              <a:t> waiver.</a:t>
            </a:r>
            <a:endParaRPr lang="en-US" dirty="0"/>
          </a:p>
        </p:txBody>
      </p:sp>
      <p:sp>
        <p:nvSpPr>
          <p:cNvPr id="7" name="TextBox 6">
            <a:extLst>
              <a:ext uri="{FF2B5EF4-FFF2-40B4-BE49-F238E27FC236}">
                <a16:creationId xmlns:a16="http://schemas.microsoft.com/office/drawing/2014/main" id="{7A1F8672-0085-F179-52A7-439E2FECC8AE}"/>
              </a:ext>
            </a:extLst>
          </p:cNvPr>
          <p:cNvSpPr txBox="1"/>
          <p:nvPr/>
        </p:nvSpPr>
        <p:spPr>
          <a:xfrm>
            <a:off x="4924283" y="3893905"/>
            <a:ext cx="7366119" cy="2308324"/>
          </a:xfrm>
          <a:prstGeom prst="rect">
            <a:avLst/>
          </a:prstGeom>
          <a:noFill/>
        </p:spPr>
        <p:txBody>
          <a:bodyPr wrap="none" rtlCol="0">
            <a:spAutoFit/>
          </a:bodyPr>
          <a:lstStyle/>
          <a:p>
            <a:r>
              <a:rPr lang="en-US" b="0" i="0" dirty="0">
                <a:solidFill>
                  <a:srgbClr val="000000"/>
                </a:solidFill>
                <a:effectLst/>
                <a:latin typeface="Arial" panose="020B0604020202020204" pitchFamily="34" charset="0"/>
              </a:rPr>
              <a:t>If you are currently on the Agency’s waiting list for the </a:t>
            </a:r>
            <a:r>
              <a:rPr lang="en-US" b="0" i="0" dirty="0" err="1">
                <a:solidFill>
                  <a:srgbClr val="000000"/>
                </a:solidFill>
                <a:effectLst/>
                <a:latin typeface="Arial" panose="020B0604020202020204" pitchFamily="34" charset="0"/>
              </a:rPr>
              <a:t>iBudget</a:t>
            </a:r>
            <a:r>
              <a:rPr lang="en-US" b="0" i="0" dirty="0">
                <a:solidFill>
                  <a:srgbClr val="000000"/>
                </a:solidFill>
                <a:effectLst/>
                <a:latin typeface="Arial" panose="020B0604020202020204" pitchFamily="34" charset="0"/>
              </a:rPr>
              <a:t> Waiver </a:t>
            </a:r>
          </a:p>
          <a:p>
            <a:r>
              <a:rPr lang="en-US" b="0" i="0" dirty="0">
                <a:solidFill>
                  <a:srgbClr val="000000"/>
                </a:solidFill>
                <a:effectLst/>
                <a:latin typeface="Arial" panose="020B0604020202020204" pitchFamily="34" charset="0"/>
              </a:rPr>
              <a:t>program and there has been a change in circumstance or if you are in </a:t>
            </a:r>
          </a:p>
          <a:p>
            <a:r>
              <a:rPr lang="en-US" b="0" i="0" dirty="0">
                <a:solidFill>
                  <a:srgbClr val="000000"/>
                </a:solidFill>
                <a:effectLst/>
                <a:latin typeface="Arial" panose="020B0604020202020204" pitchFamily="34" charset="0"/>
              </a:rPr>
              <a:t>immediate need of services, please contact your local APD Regional </a:t>
            </a:r>
          </a:p>
          <a:p>
            <a:r>
              <a:rPr lang="en-US" b="0" i="0" dirty="0">
                <a:solidFill>
                  <a:srgbClr val="000000"/>
                </a:solidFill>
                <a:effectLst/>
                <a:latin typeface="Arial" panose="020B0604020202020204" pitchFamily="34" charset="0"/>
              </a:rPr>
              <a:t>office </a:t>
            </a:r>
            <a:r>
              <a:rPr lang="en-US" b="0" i="0" u="none" strike="noStrike" dirty="0">
                <a:solidFill>
                  <a:srgbClr val="2727FF"/>
                </a:solidFill>
                <a:effectLst/>
                <a:latin typeface="Arial" panose="020B0604020202020204" pitchFamily="34" charset="0"/>
                <a:hlinkClick r:id="rId3" tooltip="APD Regions"/>
              </a:rPr>
              <a:t>(click here for contact information)</a:t>
            </a:r>
            <a:r>
              <a:rPr lang="en-US" b="0" i="0" dirty="0">
                <a:solidFill>
                  <a:srgbClr val="000000"/>
                </a:solidFill>
                <a:effectLst/>
                <a:latin typeface="Arial" panose="020B0604020202020204" pitchFamily="34" charset="0"/>
              </a:rPr>
              <a:t> and request to speak to your </a:t>
            </a:r>
          </a:p>
          <a:p>
            <a:r>
              <a:rPr lang="en-US" b="0" i="0" dirty="0">
                <a:solidFill>
                  <a:srgbClr val="000000"/>
                </a:solidFill>
                <a:effectLst/>
                <a:latin typeface="Arial" panose="020B0604020202020204" pitchFamily="34" charset="0"/>
              </a:rPr>
              <a:t>assigned worker. You may also print the Annual Status Review form</a:t>
            </a:r>
          </a:p>
          <a:p>
            <a:r>
              <a:rPr lang="en-US" b="0" i="0" dirty="0">
                <a:solidFill>
                  <a:srgbClr val="000000"/>
                </a:solidFill>
                <a:effectLst/>
                <a:latin typeface="Arial" panose="020B0604020202020204" pitchFamily="34" charset="0"/>
              </a:rPr>
              <a:t> </a:t>
            </a:r>
            <a:r>
              <a:rPr lang="en-US" b="0" i="0" u="none" strike="noStrike" dirty="0">
                <a:solidFill>
                  <a:srgbClr val="2727FF"/>
                </a:solidFill>
                <a:effectLst/>
                <a:latin typeface="Arial" panose="020B0604020202020204" pitchFamily="34" charset="0"/>
                <a:hlinkClick r:id="rId4" tooltip="MS Word"/>
              </a:rPr>
              <a:t>(click here to download)</a:t>
            </a:r>
            <a:r>
              <a:rPr lang="en-US" b="0" i="0" dirty="0">
                <a:solidFill>
                  <a:srgbClr val="000000"/>
                </a:solidFill>
                <a:effectLst/>
                <a:latin typeface="Arial" panose="020B0604020202020204" pitchFamily="34" charset="0"/>
              </a:rPr>
              <a:t> and provide us with an update. Also, be sure</a:t>
            </a:r>
          </a:p>
          <a:p>
            <a:r>
              <a:rPr lang="en-US" b="0" i="0" dirty="0">
                <a:solidFill>
                  <a:srgbClr val="000000"/>
                </a:solidFill>
                <a:effectLst/>
                <a:latin typeface="Arial" panose="020B0604020202020204" pitchFamily="34" charset="0"/>
              </a:rPr>
              <a:t> to check out </a:t>
            </a:r>
            <a:r>
              <a:rPr lang="en-US" b="0" i="0" u="none" strike="noStrike" dirty="0">
                <a:solidFill>
                  <a:srgbClr val="2727FF"/>
                </a:solidFill>
                <a:effectLst/>
                <a:latin typeface="Arial" panose="020B0604020202020204" pitchFamily="34" charset="0"/>
                <a:hlinkClick r:id="rId5" tooltip="PDF"/>
              </a:rPr>
              <a:t>these resources here</a:t>
            </a:r>
            <a:r>
              <a:rPr lang="en-US" b="0" i="0" dirty="0">
                <a:solidFill>
                  <a:srgbClr val="000000"/>
                </a:solidFill>
                <a:effectLst/>
                <a:latin typeface="Arial" panose="020B0604020202020204" pitchFamily="34" charset="0"/>
              </a:rPr>
              <a:t> if you are currently on the waiting </a:t>
            </a:r>
          </a:p>
          <a:p>
            <a:r>
              <a:rPr lang="en-US" b="0" i="0" dirty="0">
                <a:solidFill>
                  <a:srgbClr val="000000"/>
                </a:solidFill>
                <a:effectLst/>
                <a:latin typeface="Arial" panose="020B0604020202020204" pitchFamily="34" charset="0"/>
              </a:rPr>
              <a:t>list or do not qualify for APD services.</a:t>
            </a:r>
            <a:endParaRPr lang="en-US" dirty="0"/>
          </a:p>
        </p:txBody>
      </p:sp>
    </p:spTree>
    <p:extLst>
      <p:ext uri="{BB962C8B-B14F-4D97-AF65-F5344CB8AC3E}">
        <p14:creationId xmlns:p14="http://schemas.microsoft.com/office/powerpoint/2010/main" val="362863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95FDB2-AFE9-4654-B647-0B61FFE74E5F}"/>
              </a:ext>
            </a:extLst>
          </p:cNvPr>
          <p:cNvSpPr>
            <a:spLocks noGrp="1"/>
          </p:cNvSpPr>
          <p:nvPr>
            <p:ph type="title"/>
          </p:nvPr>
        </p:nvSpPr>
        <p:spPr>
          <a:xfrm>
            <a:off x="712118" y="499581"/>
            <a:ext cx="3860260" cy="1735668"/>
          </a:xfrm>
        </p:spPr>
        <p:txBody>
          <a:bodyPr>
            <a:normAutofit/>
          </a:bodyPr>
          <a:lstStyle/>
          <a:p>
            <a:r>
              <a:rPr lang="en-US" dirty="0">
                <a:solidFill>
                  <a:schemeClr val="bg1"/>
                </a:solidFill>
              </a:rPr>
              <a:t>Resources for those on the wait list or individuals not eligible for APD Services.</a:t>
            </a:r>
            <a:endParaRPr lang="en-US" sz="2300" dirty="0">
              <a:solidFill>
                <a:schemeClr val="bg1"/>
              </a:solidFill>
            </a:endParaRPr>
          </a:p>
        </p:txBody>
      </p:sp>
      <p:sp>
        <p:nvSpPr>
          <p:cNvPr id="5" name="Rectangle 4">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7CAE59E7-4ACA-354D-B7B9-2DF31F54686F}"/>
              </a:ext>
            </a:extLst>
          </p:cNvPr>
          <p:cNvSpPr>
            <a:spLocks noGrp="1"/>
          </p:cNvSpPr>
          <p:nvPr>
            <p:ph type="sldNum" sz="quarter" idx="12"/>
          </p:nvPr>
        </p:nvSpPr>
        <p:spPr/>
        <p:txBody>
          <a:bodyPr/>
          <a:lstStyle/>
          <a:p>
            <a:fld id="{9FF96B15-8338-45D5-A943-561235072D66}" type="slidenum">
              <a:rPr lang="en-US" smtClean="0"/>
              <a:t>11</a:t>
            </a:fld>
            <a:endParaRPr lang="en-US" dirty="0"/>
          </a:p>
        </p:txBody>
      </p:sp>
      <p:sp>
        <p:nvSpPr>
          <p:cNvPr id="13" name="TextBox 12">
            <a:extLst>
              <a:ext uri="{FF2B5EF4-FFF2-40B4-BE49-F238E27FC236}">
                <a16:creationId xmlns:a16="http://schemas.microsoft.com/office/drawing/2014/main" id="{1CBAC9F5-4349-9A12-49BA-E6A98D2191C5}"/>
              </a:ext>
            </a:extLst>
          </p:cNvPr>
          <p:cNvSpPr txBox="1"/>
          <p:nvPr/>
        </p:nvSpPr>
        <p:spPr>
          <a:xfrm>
            <a:off x="6096000" y="1359145"/>
            <a:ext cx="5952038" cy="4401205"/>
          </a:xfrm>
          <a:prstGeom prst="rect">
            <a:avLst/>
          </a:prstGeom>
          <a:noFill/>
        </p:spPr>
        <p:txBody>
          <a:bodyPr wrap="square">
            <a:spAutoFit/>
          </a:bodyPr>
          <a:lstStyle/>
          <a:p>
            <a:pPr algn="ctr"/>
            <a:r>
              <a:rPr lang="en-US" sz="1400" dirty="0"/>
              <a:t>There are resources in Florida for people who are not eligible for APD services and those waiting for services. The APD Resource Directory is a tool for individuals to learn about the available resources and organizations available in their local areas, programs offered throughout the state, and nationwide resources. </a:t>
            </a:r>
          </a:p>
          <a:p>
            <a:pPr algn="ctr"/>
            <a:r>
              <a:rPr lang="en-US" sz="1400" dirty="0"/>
              <a:t>Visit: </a:t>
            </a:r>
            <a:r>
              <a:rPr lang="en-US" sz="1400" b="1" u="sng" dirty="0"/>
              <a:t>https://apd.myflorida.com/resourcedirectory </a:t>
            </a:r>
            <a:r>
              <a:rPr lang="en-US" sz="1400" dirty="0"/>
              <a:t>The APD Florida Navigator is an online tool designed to empower and inform individuals with developmental disabilities, caregivers, and professionals about specific State of Florida services. Visit: </a:t>
            </a:r>
            <a:r>
              <a:rPr lang="en-US" sz="1400" b="1" u="sng" dirty="0"/>
              <a:t>https://navigator.apd.myflorida.com</a:t>
            </a:r>
            <a:r>
              <a:rPr lang="en-US" sz="1400" dirty="0"/>
              <a:t>/ </a:t>
            </a:r>
          </a:p>
          <a:p>
            <a:pPr algn="ctr"/>
            <a:r>
              <a:rPr lang="en-US" sz="1400" dirty="0"/>
              <a:t>Apply for Medicaid or other public assistance programs through the Department of Children and Families Access program.</a:t>
            </a:r>
          </a:p>
          <a:p>
            <a:pPr algn="ctr"/>
            <a:r>
              <a:rPr lang="en-US" sz="1400" dirty="0"/>
              <a:t> Visit: </a:t>
            </a:r>
            <a:r>
              <a:rPr lang="en-US" sz="1400" b="1" u="sng" dirty="0"/>
              <a:t>https://dcf-access.dcf.state.fl.us/access/index.do </a:t>
            </a:r>
            <a:r>
              <a:rPr lang="en-US" sz="1400" dirty="0"/>
              <a:t>Florida </a:t>
            </a:r>
            <a:r>
              <a:rPr lang="en-US" sz="1400" dirty="0" err="1"/>
              <a:t>Kidcare</a:t>
            </a:r>
            <a:r>
              <a:rPr lang="en-US" sz="1400" dirty="0"/>
              <a:t> offers healthcare coverage for children from birth to age 18. There are 4 possible programs, including: Medicaid, </a:t>
            </a:r>
            <a:r>
              <a:rPr lang="en-US" sz="1400" dirty="0" err="1"/>
              <a:t>MediKids</a:t>
            </a:r>
            <a:r>
              <a:rPr lang="en-US" sz="1400" dirty="0"/>
              <a:t>, Florida Healthy Kids, or the Children’s Medical Services Managed Care Plan. For more information, please contact Florida </a:t>
            </a:r>
            <a:r>
              <a:rPr lang="en-US" sz="1400" dirty="0" err="1"/>
              <a:t>Kidcare</a:t>
            </a:r>
            <a:r>
              <a:rPr lang="en-US" sz="1400" dirty="0"/>
              <a:t> at 1-888-540-KIDS (5437) or</a:t>
            </a:r>
          </a:p>
          <a:p>
            <a:pPr algn="ctr"/>
            <a:r>
              <a:rPr lang="en-US" sz="1400" dirty="0"/>
              <a:t> visit their website at: </a:t>
            </a:r>
            <a:r>
              <a:rPr lang="en-US" sz="1400" b="1" u="sng" dirty="0"/>
              <a:t>https://www.floridakidcare.org/ </a:t>
            </a:r>
          </a:p>
          <a:p>
            <a:pPr algn="ctr"/>
            <a:r>
              <a:rPr lang="en-US" sz="1400" dirty="0"/>
              <a:t>Visit: apdcares.org Toll-Free: 1-866-APD-CARES (1-866-273-2273</a:t>
            </a:r>
          </a:p>
        </p:txBody>
      </p:sp>
    </p:spTree>
    <p:extLst>
      <p:ext uri="{BB962C8B-B14F-4D97-AF65-F5344CB8AC3E}">
        <p14:creationId xmlns:p14="http://schemas.microsoft.com/office/powerpoint/2010/main" val="404952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2EFF-830F-E7DD-6123-91B41A23B4EA}"/>
              </a:ext>
            </a:extLst>
          </p:cNvPr>
          <p:cNvSpPr>
            <a:spLocks noGrp="1"/>
          </p:cNvSpPr>
          <p:nvPr>
            <p:ph type="title"/>
          </p:nvPr>
        </p:nvSpPr>
        <p:spPr>
          <a:xfrm>
            <a:off x="855956" y="478881"/>
            <a:ext cx="3860260" cy="1735668"/>
          </a:xfrm>
        </p:spPr>
        <p:txBody>
          <a:bodyPr/>
          <a:lstStyle/>
          <a:p>
            <a:r>
              <a:rPr lang="en-US" dirty="0"/>
              <a:t>Med-Waiver not a fit , </a:t>
            </a:r>
            <a:br>
              <a:rPr lang="en-US" dirty="0"/>
            </a:br>
            <a:r>
              <a:rPr lang="en-US" dirty="0"/>
              <a:t>other resources are available.</a:t>
            </a:r>
          </a:p>
        </p:txBody>
      </p:sp>
      <p:sp>
        <p:nvSpPr>
          <p:cNvPr id="4" name="Text Placeholder 3">
            <a:extLst>
              <a:ext uri="{FF2B5EF4-FFF2-40B4-BE49-F238E27FC236}">
                <a16:creationId xmlns:a16="http://schemas.microsoft.com/office/drawing/2014/main" id="{2DF55CA7-0BB2-28B7-ECA3-1EE4D31DB0DA}"/>
              </a:ext>
            </a:extLst>
          </p:cNvPr>
          <p:cNvSpPr>
            <a:spLocks noGrp="1"/>
          </p:cNvSpPr>
          <p:nvPr>
            <p:ph type="body" sz="half" idx="2"/>
          </p:nvPr>
        </p:nvSpPr>
        <p:spPr>
          <a:xfrm>
            <a:off x="641247" y="3271852"/>
            <a:ext cx="3859212" cy="1371600"/>
          </a:xfrm>
        </p:spPr>
        <p:txBody>
          <a:bodyPr>
            <a:normAutofit/>
          </a:bodyPr>
          <a:lstStyle/>
          <a:p>
            <a:r>
              <a:rPr lang="en-US" sz="3200" dirty="0">
                <a:hlinkClick r:id="rId2"/>
              </a:rPr>
              <a:t>Disability Rights Florida</a:t>
            </a:r>
            <a:endParaRPr lang="en-US" sz="3200" dirty="0"/>
          </a:p>
        </p:txBody>
      </p:sp>
      <p:sp>
        <p:nvSpPr>
          <p:cNvPr id="5" name="Slide Number Placeholder 4">
            <a:extLst>
              <a:ext uri="{FF2B5EF4-FFF2-40B4-BE49-F238E27FC236}">
                <a16:creationId xmlns:a16="http://schemas.microsoft.com/office/drawing/2014/main" id="{61497646-F04C-DAB5-9560-A78925F09DCF}"/>
              </a:ext>
            </a:extLst>
          </p:cNvPr>
          <p:cNvSpPr>
            <a:spLocks noGrp="1"/>
          </p:cNvSpPr>
          <p:nvPr>
            <p:ph type="sldNum" sz="quarter" idx="12"/>
          </p:nvPr>
        </p:nvSpPr>
        <p:spPr/>
        <p:txBody>
          <a:bodyPr/>
          <a:lstStyle/>
          <a:p>
            <a:fld id="{9FF96B15-8338-45D5-A943-561235072D66}" type="slidenum">
              <a:rPr lang="en-US" noProof="0" smtClean="0"/>
              <a:t>12</a:t>
            </a:fld>
            <a:endParaRPr lang="en-US" noProof="0" dirty="0"/>
          </a:p>
        </p:txBody>
      </p:sp>
      <p:pic>
        <p:nvPicPr>
          <p:cNvPr id="7" name="Picture 6">
            <a:extLst>
              <a:ext uri="{FF2B5EF4-FFF2-40B4-BE49-F238E27FC236}">
                <a16:creationId xmlns:a16="http://schemas.microsoft.com/office/drawing/2014/main" id="{53F9AF85-3433-2D38-7CD2-0D0D5876D34D}"/>
              </a:ext>
            </a:extLst>
          </p:cNvPr>
          <p:cNvPicPr>
            <a:picLocks noChangeAspect="1"/>
          </p:cNvPicPr>
          <p:nvPr/>
        </p:nvPicPr>
        <p:blipFill>
          <a:blip r:embed="rId3"/>
          <a:stretch>
            <a:fillRect/>
          </a:stretch>
        </p:blipFill>
        <p:spPr>
          <a:xfrm>
            <a:off x="6075815" y="356907"/>
            <a:ext cx="4276725" cy="2266950"/>
          </a:xfrm>
          <a:prstGeom prst="rect">
            <a:avLst/>
          </a:prstGeom>
        </p:spPr>
      </p:pic>
      <p:sp>
        <p:nvSpPr>
          <p:cNvPr id="8" name="TextBox 7">
            <a:extLst>
              <a:ext uri="{FF2B5EF4-FFF2-40B4-BE49-F238E27FC236}">
                <a16:creationId xmlns:a16="http://schemas.microsoft.com/office/drawing/2014/main" id="{DD859FF0-16DC-0D5B-DD72-9061CD863634}"/>
              </a:ext>
            </a:extLst>
          </p:cNvPr>
          <p:cNvSpPr txBox="1"/>
          <p:nvPr/>
        </p:nvSpPr>
        <p:spPr>
          <a:xfrm>
            <a:off x="6246688" y="3123343"/>
            <a:ext cx="5147352" cy="1754326"/>
          </a:xfrm>
          <a:prstGeom prst="rect">
            <a:avLst/>
          </a:prstGeom>
          <a:noFill/>
        </p:spPr>
        <p:txBody>
          <a:bodyPr wrap="square" rtlCol="0">
            <a:spAutoFit/>
          </a:bodyPr>
          <a:lstStyle/>
          <a:p>
            <a:r>
              <a:rPr lang="en-US" dirty="0"/>
              <a:t>This Agency helps with application to the Med-Waiver and the Long-Term Waiver for Florida. </a:t>
            </a:r>
          </a:p>
          <a:p>
            <a:r>
              <a:rPr lang="en-US" dirty="0"/>
              <a:t>They offer an online intake , videos to show the assistance offered and resources to help you and your loved one. </a:t>
            </a:r>
          </a:p>
        </p:txBody>
      </p:sp>
    </p:spTree>
    <p:extLst>
      <p:ext uri="{BB962C8B-B14F-4D97-AF65-F5344CB8AC3E}">
        <p14:creationId xmlns:p14="http://schemas.microsoft.com/office/powerpoint/2010/main" val="337914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Thank You </a:t>
            </a:r>
            <a:r>
              <a:rPr lang="en-US" dirty="0">
                <a:sym typeface="Wingdings" panose="05000000000000000000" pitchFamily="2" charset="2"/>
              </a:rPr>
              <a:t> </a:t>
            </a:r>
            <a:endParaRPr lang="en-US" dirty="0"/>
          </a:p>
        </p:txBody>
      </p:sp>
      <p:sp>
        <p:nvSpPr>
          <p:cNvPr id="2" name="Text Placeholder 1">
            <a:extLst>
              <a:ext uri="{FF2B5EF4-FFF2-40B4-BE49-F238E27FC236}">
                <a16:creationId xmlns:a16="http://schemas.microsoft.com/office/drawing/2014/main" id="{F4480DAD-30FE-4C86-9C81-495661668944}"/>
              </a:ext>
            </a:extLst>
          </p:cNvPr>
          <p:cNvSpPr>
            <a:spLocks noGrp="1"/>
          </p:cNvSpPr>
          <p:nvPr>
            <p:ph type="body" sz="quarter" idx="13"/>
          </p:nvPr>
        </p:nvSpPr>
        <p:spPr/>
        <p:txBody>
          <a:bodyPr>
            <a:normAutofit fontScale="85000" lnSpcReduction="20000"/>
          </a:bodyPr>
          <a:lstStyle/>
          <a:p>
            <a:r>
              <a:rPr lang="en-US" u="sng" dirty="0">
                <a:solidFill>
                  <a:srgbClr val="0070C0"/>
                </a:solidFill>
              </a:rPr>
              <a:t>We hope this information assist in understanding the process to gaining assistance for you and your loved one. </a:t>
            </a:r>
          </a:p>
        </p:txBody>
      </p:sp>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BB6A-049C-45E8-AC09-2F0B9BB2F304}"/>
              </a:ext>
            </a:extLst>
          </p:cNvPr>
          <p:cNvSpPr>
            <a:spLocks noGrp="1"/>
          </p:cNvSpPr>
          <p:nvPr>
            <p:ph type="title"/>
          </p:nvPr>
        </p:nvSpPr>
        <p:spPr>
          <a:xfrm>
            <a:off x="846731" y="0"/>
            <a:ext cx="3438881" cy="2283824"/>
          </a:xfrm>
        </p:spPr>
        <p:txBody>
          <a:bodyPr/>
          <a:lstStyle/>
          <a:p>
            <a:r>
              <a:rPr lang="en-US" b="1" dirty="0"/>
              <a:t>Are you eligible for the Med-Waiver ?</a:t>
            </a:r>
          </a:p>
        </p:txBody>
      </p:sp>
      <p:sp>
        <p:nvSpPr>
          <p:cNvPr id="6" name="Text Placeholder 5">
            <a:extLst>
              <a:ext uri="{FF2B5EF4-FFF2-40B4-BE49-F238E27FC236}">
                <a16:creationId xmlns:a16="http://schemas.microsoft.com/office/drawing/2014/main" id="{71EA63EB-C2C5-4671-AE38-4464037BE2F9}"/>
              </a:ext>
            </a:extLst>
          </p:cNvPr>
          <p:cNvSpPr>
            <a:spLocks noGrp="1"/>
          </p:cNvSpPr>
          <p:nvPr>
            <p:ph type="body" sz="quarter" idx="16"/>
          </p:nvPr>
        </p:nvSpPr>
        <p:spPr/>
        <p:txBody>
          <a:bodyPr/>
          <a:lstStyle/>
          <a:p>
            <a:r>
              <a:rPr lang="en-US" dirty="0"/>
              <a:t>Mechanical pencils</a:t>
            </a:r>
            <a:br>
              <a:rPr lang="en-US" dirty="0"/>
            </a:br>
            <a:r>
              <a:rPr lang="en-US" dirty="0"/>
              <a:t>are also allowed!</a:t>
            </a:r>
          </a:p>
        </p:txBody>
      </p:sp>
      <p:sp>
        <p:nvSpPr>
          <p:cNvPr id="3" name="Slide Number Placeholder 2">
            <a:extLst>
              <a:ext uri="{FF2B5EF4-FFF2-40B4-BE49-F238E27FC236}">
                <a16:creationId xmlns:a16="http://schemas.microsoft.com/office/drawing/2014/main" id="{1EC2495D-630A-AF42-97CB-9B1D6372777F}"/>
              </a:ext>
            </a:extLst>
          </p:cNvPr>
          <p:cNvSpPr>
            <a:spLocks noGrp="1"/>
          </p:cNvSpPr>
          <p:nvPr>
            <p:ph type="sldNum" sz="quarter" idx="12"/>
          </p:nvPr>
        </p:nvSpPr>
        <p:spPr/>
        <p:txBody>
          <a:bodyPr/>
          <a:lstStyle/>
          <a:p>
            <a:fld id="{9FF96B15-8338-45D5-A943-561235072D66}" type="slidenum">
              <a:rPr lang="en-US" smtClean="0"/>
              <a:pPr/>
              <a:t>2</a:t>
            </a:fld>
            <a:endParaRPr lang="en-US" dirty="0"/>
          </a:p>
        </p:txBody>
      </p:sp>
      <p:pic>
        <p:nvPicPr>
          <p:cNvPr id="11" name="Picture 10">
            <a:extLst>
              <a:ext uri="{FF2B5EF4-FFF2-40B4-BE49-F238E27FC236}">
                <a16:creationId xmlns:a16="http://schemas.microsoft.com/office/drawing/2014/main" id="{383CCD75-A4EA-B4A6-5294-6B2B45C56917}"/>
              </a:ext>
            </a:extLst>
          </p:cNvPr>
          <p:cNvPicPr>
            <a:picLocks noChangeAspect="1"/>
          </p:cNvPicPr>
          <p:nvPr/>
        </p:nvPicPr>
        <p:blipFill>
          <a:blip r:embed="rId2"/>
          <a:stretch>
            <a:fillRect/>
          </a:stretch>
        </p:blipFill>
        <p:spPr>
          <a:xfrm>
            <a:off x="4905206" y="1203360"/>
            <a:ext cx="7286794" cy="3070689"/>
          </a:xfrm>
          <a:prstGeom prst="rect">
            <a:avLst/>
          </a:prstGeom>
        </p:spPr>
      </p:pic>
      <p:pic>
        <p:nvPicPr>
          <p:cNvPr id="17" name="Picture 16">
            <a:extLst>
              <a:ext uri="{FF2B5EF4-FFF2-40B4-BE49-F238E27FC236}">
                <a16:creationId xmlns:a16="http://schemas.microsoft.com/office/drawing/2014/main" id="{C75EDDDC-0A9A-0988-C147-D64C254F3A27}"/>
              </a:ext>
            </a:extLst>
          </p:cNvPr>
          <p:cNvPicPr>
            <a:picLocks noChangeAspect="1"/>
          </p:cNvPicPr>
          <p:nvPr/>
        </p:nvPicPr>
        <p:blipFill>
          <a:blip r:embed="rId3"/>
          <a:stretch>
            <a:fillRect/>
          </a:stretch>
        </p:blipFill>
        <p:spPr>
          <a:xfrm>
            <a:off x="611809" y="4726216"/>
            <a:ext cx="11458575" cy="1628775"/>
          </a:xfrm>
          <a:prstGeom prst="rect">
            <a:avLst/>
          </a:prstGeom>
        </p:spPr>
      </p:pic>
    </p:spTree>
    <p:extLst>
      <p:ext uri="{BB962C8B-B14F-4D97-AF65-F5344CB8AC3E}">
        <p14:creationId xmlns:p14="http://schemas.microsoft.com/office/powerpoint/2010/main" val="271076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9C76-7ECE-FD6B-652A-35720B19903A}"/>
              </a:ext>
            </a:extLst>
          </p:cNvPr>
          <p:cNvSpPr>
            <a:spLocks noGrp="1"/>
          </p:cNvSpPr>
          <p:nvPr>
            <p:ph type="title"/>
          </p:nvPr>
        </p:nvSpPr>
        <p:spPr>
          <a:xfrm>
            <a:off x="446038" y="540481"/>
            <a:ext cx="3438881" cy="5038386"/>
          </a:xfrm>
        </p:spPr>
        <p:txBody>
          <a:bodyPr/>
          <a:lstStyle/>
          <a:p>
            <a:r>
              <a:rPr lang="en-US" b="1" u="sng" dirty="0"/>
              <a:t>Disability Definitions</a:t>
            </a:r>
            <a:br>
              <a:rPr lang="en-US" dirty="0"/>
            </a:br>
            <a:br>
              <a:rPr lang="en-US" dirty="0"/>
            </a:br>
            <a:r>
              <a:rPr lang="en-US" dirty="0"/>
              <a:t>Is your disability listed? If not do not worry. </a:t>
            </a:r>
          </a:p>
        </p:txBody>
      </p:sp>
      <p:sp>
        <p:nvSpPr>
          <p:cNvPr id="3" name="Slide Number Placeholder 2">
            <a:extLst>
              <a:ext uri="{FF2B5EF4-FFF2-40B4-BE49-F238E27FC236}">
                <a16:creationId xmlns:a16="http://schemas.microsoft.com/office/drawing/2014/main" id="{950BB21D-1B77-D501-2A84-63E726799E0D}"/>
              </a:ext>
            </a:extLst>
          </p:cNvPr>
          <p:cNvSpPr>
            <a:spLocks noGrp="1"/>
          </p:cNvSpPr>
          <p:nvPr>
            <p:ph type="sldNum" sz="quarter" idx="12"/>
          </p:nvPr>
        </p:nvSpPr>
        <p:spPr/>
        <p:txBody>
          <a:bodyPr/>
          <a:lstStyle/>
          <a:p>
            <a:fld id="{9FF96B15-8338-45D5-A943-561235072D66}" type="slidenum">
              <a:rPr lang="en-US" noProof="0" smtClean="0"/>
              <a:t>3</a:t>
            </a:fld>
            <a:endParaRPr lang="en-US" noProof="0" dirty="0"/>
          </a:p>
        </p:txBody>
      </p:sp>
      <p:pic>
        <p:nvPicPr>
          <p:cNvPr id="7" name="Picture 6">
            <a:extLst>
              <a:ext uri="{FF2B5EF4-FFF2-40B4-BE49-F238E27FC236}">
                <a16:creationId xmlns:a16="http://schemas.microsoft.com/office/drawing/2014/main" id="{9B49AE3A-0E3C-C732-1FE1-C7D04126DAEC}"/>
              </a:ext>
            </a:extLst>
          </p:cNvPr>
          <p:cNvPicPr>
            <a:picLocks noChangeAspect="1"/>
          </p:cNvPicPr>
          <p:nvPr/>
        </p:nvPicPr>
        <p:blipFill>
          <a:blip r:embed="rId2"/>
          <a:stretch>
            <a:fillRect/>
          </a:stretch>
        </p:blipFill>
        <p:spPr>
          <a:xfrm>
            <a:off x="4518221" y="251284"/>
            <a:ext cx="5735389" cy="6355431"/>
          </a:xfrm>
          <a:prstGeom prst="rect">
            <a:avLst/>
          </a:prstGeom>
        </p:spPr>
      </p:pic>
    </p:spTree>
    <p:extLst>
      <p:ext uri="{BB962C8B-B14F-4D97-AF65-F5344CB8AC3E}">
        <p14:creationId xmlns:p14="http://schemas.microsoft.com/office/powerpoint/2010/main" val="205274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FDB5-91C1-DF03-441D-FDE1B242714A}"/>
              </a:ext>
            </a:extLst>
          </p:cNvPr>
          <p:cNvSpPr>
            <a:spLocks noGrp="1"/>
          </p:cNvSpPr>
          <p:nvPr>
            <p:ph type="title"/>
          </p:nvPr>
        </p:nvSpPr>
        <p:spPr>
          <a:xfrm>
            <a:off x="682345" y="2287088"/>
            <a:ext cx="3438881" cy="2283824"/>
          </a:xfrm>
        </p:spPr>
        <p:txBody>
          <a:bodyPr/>
          <a:lstStyle/>
          <a:p>
            <a:r>
              <a:rPr lang="en-US" b="1" u="sng" dirty="0"/>
              <a:t>Disability Definitions</a:t>
            </a:r>
            <a:br>
              <a:rPr lang="en-US" dirty="0"/>
            </a:br>
            <a:br>
              <a:rPr lang="en-US" dirty="0"/>
            </a:br>
            <a:r>
              <a:rPr lang="en-US" dirty="0"/>
              <a:t>Is your disability listed? If not do not worry. </a:t>
            </a:r>
          </a:p>
        </p:txBody>
      </p:sp>
      <p:sp>
        <p:nvSpPr>
          <p:cNvPr id="3" name="Slide Number Placeholder 2">
            <a:extLst>
              <a:ext uri="{FF2B5EF4-FFF2-40B4-BE49-F238E27FC236}">
                <a16:creationId xmlns:a16="http://schemas.microsoft.com/office/drawing/2014/main" id="{FB78350C-4B67-E1AC-C3B3-339F69FF5553}"/>
              </a:ext>
            </a:extLst>
          </p:cNvPr>
          <p:cNvSpPr>
            <a:spLocks noGrp="1"/>
          </p:cNvSpPr>
          <p:nvPr>
            <p:ph type="sldNum" sz="quarter" idx="12"/>
          </p:nvPr>
        </p:nvSpPr>
        <p:spPr/>
        <p:txBody>
          <a:bodyPr/>
          <a:lstStyle/>
          <a:p>
            <a:fld id="{9FF96B15-8338-45D5-A943-561235072D66}" type="slidenum">
              <a:rPr lang="en-US" noProof="0" smtClean="0"/>
              <a:t>4</a:t>
            </a:fld>
            <a:endParaRPr lang="en-US" noProof="0" dirty="0"/>
          </a:p>
        </p:txBody>
      </p:sp>
      <p:pic>
        <p:nvPicPr>
          <p:cNvPr id="5" name="Picture 4">
            <a:extLst>
              <a:ext uri="{FF2B5EF4-FFF2-40B4-BE49-F238E27FC236}">
                <a16:creationId xmlns:a16="http://schemas.microsoft.com/office/drawing/2014/main" id="{BC35C1B7-4721-6262-D2B3-B49AAB3F9223}"/>
              </a:ext>
            </a:extLst>
          </p:cNvPr>
          <p:cNvPicPr>
            <a:picLocks noChangeAspect="1"/>
          </p:cNvPicPr>
          <p:nvPr/>
        </p:nvPicPr>
        <p:blipFill>
          <a:blip r:embed="rId2"/>
          <a:stretch>
            <a:fillRect/>
          </a:stretch>
        </p:blipFill>
        <p:spPr>
          <a:xfrm>
            <a:off x="5504314" y="1279454"/>
            <a:ext cx="5686425" cy="5429250"/>
          </a:xfrm>
          <a:prstGeom prst="rect">
            <a:avLst/>
          </a:prstGeom>
        </p:spPr>
      </p:pic>
      <p:sp>
        <p:nvSpPr>
          <p:cNvPr id="6" name="TextBox 5">
            <a:extLst>
              <a:ext uri="{FF2B5EF4-FFF2-40B4-BE49-F238E27FC236}">
                <a16:creationId xmlns:a16="http://schemas.microsoft.com/office/drawing/2014/main" id="{26A58A54-3ECB-B449-487D-CDD6B605F26F}"/>
              </a:ext>
            </a:extLst>
          </p:cNvPr>
          <p:cNvSpPr txBox="1"/>
          <p:nvPr/>
        </p:nvSpPr>
        <p:spPr>
          <a:xfrm>
            <a:off x="5504314" y="462337"/>
            <a:ext cx="1653017" cy="369332"/>
          </a:xfrm>
          <a:prstGeom prst="rect">
            <a:avLst/>
          </a:prstGeom>
          <a:noFill/>
        </p:spPr>
        <p:txBody>
          <a:bodyPr wrap="none" rtlCol="0">
            <a:spAutoFit/>
          </a:bodyPr>
          <a:lstStyle/>
          <a:p>
            <a:r>
              <a:rPr lang="en-US" dirty="0"/>
              <a:t>CONTINUED -</a:t>
            </a:r>
          </a:p>
        </p:txBody>
      </p:sp>
    </p:spTree>
    <p:extLst>
      <p:ext uri="{BB962C8B-B14F-4D97-AF65-F5344CB8AC3E}">
        <p14:creationId xmlns:p14="http://schemas.microsoft.com/office/powerpoint/2010/main" val="419305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B52-A20E-426B-B7E0-1B6AAB46C89F}"/>
              </a:ext>
            </a:extLst>
          </p:cNvPr>
          <p:cNvSpPr>
            <a:spLocks noGrp="1"/>
          </p:cNvSpPr>
          <p:nvPr>
            <p:ph type="title"/>
          </p:nvPr>
        </p:nvSpPr>
        <p:spPr>
          <a:xfrm>
            <a:off x="647527" y="3826737"/>
            <a:ext cx="3438881" cy="2283824"/>
          </a:xfrm>
        </p:spPr>
        <p:txBody>
          <a:bodyPr/>
          <a:lstStyle/>
          <a:p>
            <a:r>
              <a:rPr lang="en-US" dirty="0">
                <a:hlinkClick r:id="rId2"/>
              </a:rPr>
              <a:t>Applying for Services | Customers (myflorida.com)</a:t>
            </a:r>
            <a:endParaRPr lang="en-US" dirty="0"/>
          </a:p>
        </p:txBody>
      </p:sp>
      <p:sp>
        <p:nvSpPr>
          <p:cNvPr id="6" name="Text Placeholder 5">
            <a:extLst>
              <a:ext uri="{FF2B5EF4-FFF2-40B4-BE49-F238E27FC236}">
                <a16:creationId xmlns:a16="http://schemas.microsoft.com/office/drawing/2014/main" id="{410CAEE2-2C63-436A-B2D5-4E3D73081993}"/>
              </a:ext>
            </a:extLst>
          </p:cNvPr>
          <p:cNvSpPr>
            <a:spLocks noGrp="1"/>
          </p:cNvSpPr>
          <p:nvPr>
            <p:ph type="body" sz="quarter" idx="16"/>
          </p:nvPr>
        </p:nvSpPr>
        <p:spPr>
          <a:xfrm>
            <a:off x="5229546" y="3727432"/>
            <a:ext cx="2954024" cy="1749048"/>
          </a:xfrm>
        </p:spPr>
        <p:txBody>
          <a:bodyPr>
            <a:normAutofit/>
          </a:bodyPr>
          <a:lstStyle/>
          <a:p>
            <a:r>
              <a:rPr lang="en-US" b="1" dirty="0"/>
              <a:t>You will need to utilize Adobe acrobat reader . If you do not have the app please use the link to download </a:t>
            </a:r>
            <a:r>
              <a:rPr lang="en-US" b="1" dirty="0">
                <a:solidFill>
                  <a:srgbClr val="00B0F0"/>
                </a:solidFill>
                <a:hlinkClick r:id="rId3">
                  <a:extLst>
                    <a:ext uri="{A12FA001-AC4F-418D-AE19-62706E023703}">
                      <ahyp:hlinkClr xmlns:ahyp="http://schemas.microsoft.com/office/drawing/2018/hyperlinkcolor" val="tx"/>
                    </a:ext>
                  </a:extLst>
                </a:hlinkClick>
              </a:rPr>
              <a:t>Adobe - Adobe Acrobat Reader DC Download | Free PDF viewer for Windows, Mac OS, Android</a:t>
            </a:r>
            <a:endParaRPr lang="en-US" b="1" dirty="0">
              <a:solidFill>
                <a:srgbClr val="00B0F0"/>
              </a:solidFill>
            </a:endParaRPr>
          </a:p>
        </p:txBody>
      </p:sp>
      <p:sp>
        <p:nvSpPr>
          <p:cNvPr id="3" name="Slide Number Placeholder 2">
            <a:extLst>
              <a:ext uri="{FF2B5EF4-FFF2-40B4-BE49-F238E27FC236}">
                <a16:creationId xmlns:a16="http://schemas.microsoft.com/office/drawing/2014/main" id="{0E198AB5-8BDA-AB41-9AEF-8516B23BB694}"/>
              </a:ext>
            </a:extLst>
          </p:cNvPr>
          <p:cNvSpPr>
            <a:spLocks noGrp="1"/>
          </p:cNvSpPr>
          <p:nvPr>
            <p:ph type="sldNum" sz="quarter" idx="12"/>
          </p:nvPr>
        </p:nvSpPr>
        <p:spPr/>
        <p:txBody>
          <a:bodyPr/>
          <a:lstStyle/>
          <a:p>
            <a:r>
              <a:rPr lang="en-US" dirty="0"/>
              <a:t>2</a:t>
            </a:r>
          </a:p>
        </p:txBody>
      </p:sp>
      <p:sp>
        <p:nvSpPr>
          <p:cNvPr id="5" name="TextBox 4">
            <a:extLst>
              <a:ext uri="{FF2B5EF4-FFF2-40B4-BE49-F238E27FC236}">
                <a16:creationId xmlns:a16="http://schemas.microsoft.com/office/drawing/2014/main" id="{39F078D7-CED5-6648-6C0C-F86F077E7A6A}"/>
              </a:ext>
            </a:extLst>
          </p:cNvPr>
          <p:cNvSpPr txBox="1"/>
          <p:nvPr/>
        </p:nvSpPr>
        <p:spPr>
          <a:xfrm>
            <a:off x="647527" y="895209"/>
            <a:ext cx="3346672" cy="923330"/>
          </a:xfrm>
          <a:prstGeom prst="rect">
            <a:avLst/>
          </a:prstGeom>
          <a:noFill/>
        </p:spPr>
        <p:txBody>
          <a:bodyPr wrap="square" rtlCol="0">
            <a:spAutoFit/>
          </a:bodyPr>
          <a:lstStyle/>
          <a:p>
            <a:r>
              <a:rPr lang="en-US" dirty="0">
                <a:solidFill>
                  <a:schemeClr val="accent1">
                    <a:lumMod val="60000"/>
                    <a:lumOff val="40000"/>
                  </a:schemeClr>
                </a:solidFill>
              </a:rPr>
              <a:t>Please follow the link below to access the waiver application link. </a:t>
            </a:r>
          </a:p>
        </p:txBody>
      </p:sp>
      <p:pic>
        <p:nvPicPr>
          <p:cNvPr id="9" name="Picture 8" descr="Shape, arrow&#10;&#10;Description automatically generated">
            <a:extLst>
              <a:ext uri="{FF2B5EF4-FFF2-40B4-BE49-F238E27FC236}">
                <a16:creationId xmlns:a16="http://schemas.microsoft.com/office/drawing/2014/main" id="{49BE91F2-1C1E-C750-DADB-DAFF90E1FB9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6921" y="1818539"/>
            <a:ext cx="2831598" cy="3048006"/>
          </a:xfrm>
          <a:prstGeom prst="rect">
            <a:avLst/>
          </a:prstGeom>
        </p:spPr>
      </p:pic>
      <p:sp>
        <p:nvSpPr>
          <p:cNvPr id="15" name="TextBox 14">
            <a:extLst>
              <a:ext uri="{FF2B5EF4-FFF2-40B4-BE49-F238E27FC236}">
                <a16:creationId xmlns:a16="http://schemas.microsoft.com/office/drawing/2014/main" id="{01C0B5B2-5D51-5EE6-E605-DC5803AB497E}"/>
              </a:ext>
            </a:extLst>
          </p:cNvPr>
          <p:cNvSpPr txBox="1"/>
          <p:nvPr/>
        </p:nvSpPr>
        <p:spPr>
          <a:xfrm>
            <a:off x="8295532" y="3896569"/>
            <a:ext cx="2895207" cy="830997"/>
          </a:xfrm>
          <a:prstGeom prst="rect">
            <a:avLst/>
          </a:prstGeom>
          <a:noFill/>
        </p:spPr>
        <p:txBody>
          <a:bodyPr wrap="square" rtlCol="0">
            <a:spAutoFit/>
          </a:bodyPr>
          <a:lstStyle/>
          <a:p>
            <a:r>
              <a:rPr lang="en-US" sz="1200" b="1" dirty="0"/>
              <a:t>Please select the link </a:t>
            </a:r>
            <a:r>
              <a:rPr lang="en-US" sz="1200" b="1" dirty="0">
                <a:solidFill>
                  <a:srgbClr val="00B0F0"/>
                </a:solidFill>
                <a:hlinkClick r:id="rId6">
                  <a:extLst>
                    <a:ext uri="{A12FA001-AC4F-418D-AE19-62706E023703}">
                      <ahyp:hlinkClr xmlns:ahyp="http://schemas.microsoft.com/office/drawing/2018/hyperlinkcolor" val="tx"/>
                    </a:ext>
                  </a:extLst>
                </a:hlinkClick>
              </a:rPr>
              <a:t>Attachment-D-Application for Services 17-09-06.pdf (myflorida.com)</a:t>
            </a:r>
            <a:r>
              <a:rPr lang="en-US" sz="1200" b="1" dirty="0">
                <a:solidFill>
                  <a:srgbClr val="00B0F0"/>
                </a:solidFill>
              </a:rPr>
              <a:t> </a:t>
            </a:r>
            <a:r>
              <a:rPr lang="en-US" sz="1200" b="1" dirty="0"/>
              <a:t>to complete the application to complete services. </a:t>
            </a:r>
          </a:p>
        </p:txBody>
      </p:sp>
      <p:pic>
        <p:nvPicPr>
          <p:cNvPr id="21" name="Picture 20">
            <a:extLst>
              <a:ext uri="{FF2B5EF4-FFF2-40B4-BE49-F238E27FC236}">
                <a16:creationId xmlns:a16="http://schemas.microsoft.com/office/drawing/2014/main" id="{7BED94A4-37BE-80EE-7E13-4B881D190F1B}"/>
              </a:ext>
            </a:extLst>
          </p:cNvPr>
          <p:cNvPicPr>
            <a:picLocks noChangeAspect="1"/>
          </p:cNvPicPr>
          <p:nvPr/>
        </p:nvPicPr>
        <p:blipFill>
          <a:blip r:embed="rId7"/>
          <a:stretch>
            <a:fillRect/>
          </a:stretch>
        </p:blipFill>
        <p:spPr>
          <a:xfrm>
            <a:off x="5328922" y="252140"/>
            <a:ext cx="5023618" cy="2878429"/>
          </a:xfrm>
          <a:prstGeom prst="rect">
            <a:avLst/>
          </a:prstGeom>
        </p:spPr>
      </p:pic>
      <p:sp>
        <p:nvSpPr>
          <p:cNvPr id="22" name="TextBox 21">
            <a:extLst>
              <a:ext uri="{FF2B5EF4-FFF2-40B4-BE49-F238E27FC236}">
                <a16:creationId xmlns:a16="http://schemas.microsoft.com/office/drawing/2014/main" id="{2D6C93C9-819C-ADCA-D126-39489CD4BFBD}"/>
              </a:ext>
            </a:extLst>
          </p:cNvPr>
          <p:cNvSpPr txBox="1"/>
          <p:nvPr/>
        </p:nvSpPr>
        <p:spPr>
          <a:xfrm>
            <a:off x="5694023" y="5611678"/>
            <a:ext cx="7113107" cy="923330"/>
          </a:xfrm>
          <a:prstGeom prst="rect">
            <a:avLst/>
          </a:prstGeom>
          <a:noFill/>
        </p:spPr>
        <p:txBody>
          <a:bodyPr wrap="square" rtlCol="0">
            <a:spAutoFit/>
          </a:bodyPr>
          <a:lstStyle/>
          <a:p>
            <a:r>
              <a:rPr lang="en-US" b="0" i="0" dirty="0">
                <a:solidFill>
                  <a:srgbClr val="000000"/>
                </a:solidFill>
                <a:effectLst/>
                <a:latin typeface="Arial" panose="020B0604020202020204" pitchFamily="34" charset="0"/>
              </a:rPr>
              <a:t>If you have the proof of eligibility that you can provide with your application, it will streamline the eligibility review process. Otherwise, APD will assist you in obtaining the information.</a:t>
            </a:r>
            <a:endParaRPr lang="en-US" dirty="0"/>
          </a:p>
        </p:txBody>
      </p:sp>
      <p:pic>
        <p:nvPicPr>
          <p:cNvPr id="24" name="Picture 23">
            <a:extLst>
              <a:ext uri="{FF2B5EF4-FFF2-40B4-BE49-F238E27FC236}">
                <a16:creationId xmlns:a16="http://schemas.microsoft.com/office/drawing/2014/main" id="{30C0DF72-A39D-9042-D29F-6C7081AFA9D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765068" y="5636937"/>
            <a:ext cx="928955" cy="928955"/>
          </a:xfrm>
          <a:prstGeom prst="rect">
            <a:avLst/>
          </a:prstGeom>
        </p:spPr>
      </p:pic>
    </p:spTree>
    <p:extLst>
      <p:ext uri="{BB962C8B-B14F-4D97-AF65-F5344CB8AC3E}">
        <p14:creationId xmlns:p14="http://schemas.microsoft.com/office/powerpoint/2010/main" val="232105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8723-F88E-4F02-B1A9-D1224233BEEF}"/>
              </a:ext>
            </a:extLst>
          </p:cNvPr>
          <p:cNvSpPr>
            <a:spLocks noGrp="1"/>
          </p:cNvSpPr>
          <p:nvPr>
            <p:ph type="title"/>
          </p:nvPr>
        </p:nvSpPr>
        <p:spPr>
          <a:xfrm>
            <a:off x="867280" y="-105218"/>
            <a:ext cx="3653349" cy="6269712"/>
          </a:xfrm>
        </p:spPr>
        <p:txBody>
          <a:bodyPr>
            <a:normAutofit/>
          </a:bodyPr>
          <a:lstStyle/>
          <a:p>
            <a:pPr>
              <a:lnSpc>
                <a:spcPct val="90000"/>
              </a:lnSpc>
            </a:pPr>
            <a:r>
              <a:rPr lang="en-US" sz="7200" b="1" dirty="0">
                <a:solidFill>
                  <a:schemeClr val="bg1"/>
                </a:solidFill>
              </a:rPr>
              <a:t>Learn </a:t>
            </a:r>
            <a:br>
              <a:rPr lang="en-US" sz="7200" b="1" dirty="0">
                <a:solidFill>
                  <a:schemeClr val="bg1"/>
                </a:solidFill>
              </a:rPr>
            </a:br>
            <a:r>
              <a:rPr lang="en-US" sz="7200" b="1" dirty="0">
                <a:solidFill>
                  <a:schemeClr val="bg1"/>
                </a:solidFill>
              </a:rPr>
              <a:t>Your </a:t>
            </a:r>
            <a:br>
              <a:rPr lang="en-US" sz="7200" b="1" dirty="0">
                <a:solidFill>
                  <a:schemeClr val="bg1"/>
                </a:solidFill>
              </a:rPr>
            </a:br>
            <a:r>
              <a:rPr lang="en-US" sz="7200" b="1" dirty="0">
                <a:solidFill>
                  <a:schemeClr val="bg1"/>
                </a:solidFill>
              </a:rPr>
              <a:t>Region</a:t>
            </a:r>
          </a:p>
        </p:txBody>
      </p:sp>
      <p:sp>
        <p:nvSpPr>
          <p:cNvPr id="3" name="Text Placeholder 2">
            <a:extLst>
              <a:ext uri="{FF2B5EF4-FFF2-40B4-BE49-F238E27FC236}">
                <a16:creationId xmlns:a16="http://schemas.microsoft.com/office/drawing/2014/main" id="{902B5742-D468-45B7-9156-641CD4D80AD3}"/>
              </a:ext>
            </a:extLst>
          </p:cNvPr>
          <p:cNvSpPr>
            <a:spLocks noGrp="1"/>
          </p:cNvSpPr>
          <p:nvPr>
            <p:ph type="body" sz="quarter" idx="13"/>
          </p:nvPr>
        </p:nvSpPr>
        <p:spPr>
          <a:xfrm>
            <a:off x="6096000" y="510107"/>
            <a:ext cx="3852000" cy="720000"/>
          </a:xfrm>
        </p:spPr>
        <p:txBody>
          <a:bodyPr>
            <a:normAutofit fontScale="70000" lnSpcReduction="20000"/>
          </a:bodyPr>
          <a:lstStyle/>
          <a:p>
            <a:r>
              <a:rPr lang="en-US" b="1" dirty="0">
                <a:hlinkClick r:id="rId2">
                  <a:extLst>
                    <a:ext uri="{A12FA001-AC4F-418D-AE19-62706E023703}">
                      <ahyp:hlinkClr xmlns:ahyp="http://schemas.microsoft.com/office/drawing/2018/hyperlinkcolor" val="tx"/>
                    </a:ext>
                  </a:extLst>
                </a:hlinkClick>
              </a:rPr>
              <a:t>Northwest Region | APD - Agency for Persons with Disabilities - State of Florida (myflorida.com)</a:t>
            </a:r>
            <a:endParaRPr lang="en-US" b="1" dirty="0"/>
          </a:p>
        </p:txBody>
      </p:sp>
      <p:sp>
        <p:nvSpPr>
          <p:cNvPr id="4" name="Text Placeholder 3">
            <a:extLst>
              <a:ext uri="{FF2B5EF4-FFF2-40B4-BE49-F238E27FC236}">
                <a16:creationId xmlns:a16="http://schemas.microsoft.com/office/drawing/2014/main" id="{D88D3AC9-532C-45CE-A886-41FE54A32E61}"/>
              </a:ext>
            </a:extLst>
          </p:cNvPr>
          <p:cNvSpPr>
            <a:spLocks noGrp="1"/>
          </p:cNvSpPr>
          <p:nvPr>
            <p:ph type="body" sz="quarter" idx="14"/>
          </p:nvPr>
        </p:nvSpPr>
        <p:spPr>
          <a:xfrm>
            <a:off x="6096000" y="1504240"/>
            <a:ext cx="3852000" cy="720000"/>
          </a:xfrm>
        </p:spPr>
        <p:txBody>
          <a:bodyPr>
            <a:normAutofit fontScale="70000" lnSpcReduction="20000"/>
          </a:bodyPr>
          <a:lstStyle/>
          <a:p>
            <a:r>
              <a:rPr lang="en-US" b="1" dirty="0">
                <a:hlinkClick r:id="rId3">
                  <a:extLst>
                    <a:ext uri="{A12FA001-AC4F-418D-AE19-62706E023703}">
                      <ahyp:hlinkClr xmlns:ahyp="http://schemas.microsoft.com/office/drawing/2018/hyperlinkcolor" val="tx"/>
                    </a:ext>
                  </a:extLst>
                </a:hlinkClick>
              </a:rPr>
              <a:t>Northeast Region | APD - Agency for Persons with Disabilities - State of Florida (myflorida.com)</a:t>
            </a:r>
            <a:endParaRPr lang="en-US" b="1" dirty="0"/>
          </a:p>
        </p:txBody>
      </p:sp>
      <p:sp>
        <p:nvSpPr>
          <p:cNvPr id="5" name="Text Placeholder 4">
            <a:extLst>
              <a:ext uri="{FF2B5EF4-FFF2-40B4-BE49-F238E27FC236}">
                <a16:creationId xmlns:a16="http://schemas.microsoft.com/office/drawing/2014/main" id="{CB033E00-5119-4205-BD29-9D1A753BE3C3}"/>
              </a:ext>
            </a:extLst>
          </p:cNvPr>
          <p:cNvSpPr>
            <a:spLocks noGrp="1"/>
          </p:cNvSpPr>
          <p:nvPr>
            <p:ph type="body" sz="quarter" idx="15"/>
          </p:nvPr>
        </p:nvSpPr>
        <p:spPr>
          <a:xfrm>
            <a:off x="6096000" y="2469244"/>
            <a:ext cx="3852000" cy="720000"/>
          </a:xfrm>
        </p:spPr>
        <p:txBody>
          <a:bodyPr>
            <a:normAutofit fontScale="70000" lnSpcReduction="20000"/>
          </a:bodyPr>
          <a:lstStyle/>
          <a:p>
            <a:r>
              <a:rPr lang="en-US" b="1" dirty="0">
                <a:hlinkClick r:id="rId4">
                  <a:extLst>
                    <a:ext uri="{A12FA001-AC4F-418D-AE19-62706E023703}">
                      <ahyp:hlinkClr xmlns:ahyp="http://schemas.microsoft.com/office/drawing/2018/hyperlinkcolor" val="tx"/>
                    </a:ext>
                  </a:extLst>
                </a:hlinkClick>
              </a:rPr>
              <a:t>Central Region | APD - Agency for Persons with Disabilities - State of Florida (myflorida.com)</a:t>
            </a:r>
            <a:endParaRPr lang="en-US" b="1" dirty="0"/>
          </a:p>
        </p:txBody>
      </p:sp>
      <p:sp>
        <p:nvSpPr>
          <p:cNvPr id="6" name="Text Placeholder 5">
            <a:extLst>
              <a:ext uri="{FF2B5EF4-FFF2-40B4-BE49-F238E27FC236}">
                <a16:creationId xmlns:a16="http://schemas.microsoft.com/office/drawing/2014/main" id="{0C0A6450-4901-4648-A1D8-F9E19429FA66}"/>
              </a:ext>
            </a:extLst>
          </p:cNvPr>
          <p:cNvSpPr>
            <a:spLocks noGrp="1"/>
          </p:cNvSpPr>
          <p:nvPr>
            <p:ph type="body" sz="quarter" idx="16"/>
          </p:nvPr>
        </p:nvSpPr>
        <p:spPr>
          <a:xfrm>
            <a:off x="6096000" y="3374305"/>
            <a:ext cx="3852000" cy="720000"/>
          </a:xfrm>
        </p:spPr>
        <p:txBody>
          <a:bodyPr>
            <a:normAutofit fontScale="70000" lnSpcReduction="20000"/>
          </a:bodyPr>
          <a:lstStyle/>
          <a:p>
            <a:r>
              <a:rPr lang="en-US" b="1" dirty="0">
                <a:hlinkClick r:id="rId5">
                  <a:extLst>
                    <a:ext uri="{A12FA001-AC4F-418D-AE19-62706E023703}">
                      <ahyp:hlinkClr xmlns:ahyp="http://schemas.microsoft.com/office/drawing/2018/hyperlinkcolor" val="tx"/>
                    </a:ext>
                  </a:extLst>
                </a:hlinkClick>
              </a:rPr>
              <a:t>Suncoast Region | APD - Agency for Persons with Disabilities - State of Florida (myflorida.com)</a:t>
            </a:r>
            <a:endParaRPr lang="en-US" b="1" dirty="0"/>
          </a:p>
        </p:txBody>
      </p:sp>
      <p:sp>
        <p:nvSpPr>
          <p:cNvPr id="9" name="Text Placeholder 8">
            <a:extLst>
              <a:ext uri="{FF2B5EF4-FFF2-40B4-BE49-F238E27FC236}">
                <a16:creationId xmlns:a16="http://schemas.microsoft.com/office/drawing/2014/main" id="{246A07C8-F3A3-4A79-ADA4-D3DF410E6827}"/>
              </a:ext>
            </a:extLst>
          </p:cNvPr>
          <p:cNvSpPr>
            <a:spLocks noGrp="1"/>
          </p:cNvSpPr>
          <p:nvPr>
            <p:ph type="body" sz="quarter" idx="17"/>
          </p:nvPr>
        </p:nvSpPr>
        <p:spPr>
          <a:xfrm>
            <a:off x="6096000" y="4314368"/>
            <a:ext cx="3852000" cy="720000"/>
          </a:xfrm>
        </p:spPr>
        <p:txBody>
          <a:bodyPr>
            <a:normAutofit fontScale="70000" lnSpcReduction="20000"/>
          </a:bodyPr>
          <a:lstStyle/>
          <a:p>
            <a:r>
              <a:rPr lang="en-US" b="1" dirty="0">
                <a:hlinkClick r:id="rId6">
                  <a:extLst>
                    <a:ext uri="{A12FA001-AC4F-418D-AE19-62706E023703}">
                      <ahyp:hlinkClr xmlns:ahyp="http://schemas.microsoft.com/office/drawing/2018/hyperlinkcolor" val="tx"/>
                    </a:ext>
                  </a:extLst>
                </a:hlinkClick>
              </a:rPr>
              <a:t>Southeast Region | APD - Agency for Persons with Disabilities - State of Florida (myflorida.com)</a:t>
            </a:r>
            <a:endParaRPr lang="en-US" b="1" dirty="0"/>
          </a:p>
        </p:txBody>
      </p:sp>
      <p:sp>
        <p:nvSpPr>
          <p:cNvPr id="7" name="Slide Number Placeholder 6">
            <a:extLst>
              <a:ext uri="{FF2B5EF4-FFF2-40B4-BE49-F238E27FC236}">
                <a16:creationId xmlns:a16="http://schemas.microsoft.com/office/drawing/2014/main" id="{6B48CA6F-C72D-F944-B10D-0504BB669B47}"/>
              </a:ext>
            </a:extLst>
          </p:cNvPr>
          <p:cNvSpPr>
            <a:spLocks noGrp="1"/>
          </p:cNvSpPr>
          <p:nvPr>
            <p:ph type="sldNum" sz="quarter" idx="12"/>
          </p:nvPr>
        </p:nvSpPr>
        <p:spPr/>
        <p:txBody>
          <a:bodyPr/>
          <a:lstStyle/>
          <a:p>
            <a:fld id="{9FF96B15-8338-45D5-A943-561235072D66}" type="slidenum">
              <a:rPr lang="en-US" smtClean="0"/>
              <a:t>6</a:t>
            </a:fld>
            <a:endParaRPr lang="en-US" dirty="0"/>
          </a:p>
        </p:txBody>
      </p:sp>
      <p:sp>
        <p:nvSpPr>
          <p:cNvPr id="20" name="Text Placeholder 4">
            <a:extLst>
              <a:ext uri="{FF2B5EF4-FFF2-40B4-BE49-F238E27FC236}">
                <a16:creationId xmlns:a16="http://schemas.microsoft.com/office/drawing/2014/main" id="{CC9D7193-468B-02C5-0173-CCEB7B706433}"/>
              </a:ext>
            </a:extLst>
          </p:cNvPr>
          <p:cNvSpPr txBox="1">
            <a:spLocks/>
          </p:cNvSpPr>
          <p:nvPr/>
        </p:nvSpPr>
        <p:spPr>
          <a:xfrm>
            <a:off x="6096000" y="5316076"/>
            <a:ext cx="3852000" cy="720000"/>
          </a:xfrm>
          <a:prstGeom prst="roundRect">
            <a:avLst/>
          </a:prstGeom>
          <a:solidFill>
            <a:schemeClr val="bg1">
              <a:lumMod val="95000"/>
            </a:schemeClr>
          </a:solidFill>
          <a:ln w="31750">
            <a:solidFill>
              <a:schemeClr val="accent3"/>
            </a:solidFill>
          </a:ln>
        </p:spPr>
        <p:txBody>
          <a:bodyPr vert="horz" lIns="91440" tIns="45720" rIns="91440" bIns="45720" rtlCol="0" anchor="ctr">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hlinkClick r:id="rId7">
                  <a:extLst>
                    <a:ext uri="{A12FA001-AC4F-418D-AE19-62706E023703}">
                      <ahyp:hlinkClr xmlns:ahyp="http://schemas.microsoft.com/office/drawing/2018/hyperlinkcolor" val="tx"/>
                    </a:ext>
                  </a:extLst>
                </a:hlinkClick>
              </a:rPr>
              <a:t>Southern Region | APD - Agency for Persons with Disabilities - State of Florida (myflorida.com)</a:t>
            </a:r>
            <a:endParaRPr lang="en-US" b="1" dirty="0"/>
          </a:p>
        </p:txBody>
      </p:sp>
    </p:spTree>
    <p:extLst>
      <p:ext uri="{BB962C8B-B14F-4D97-AF65-F5344CB8AC3E}">
        <p14:creationId xmlns:p14="http://schemas.microsoft.com/office/powerpoint/2010/main" val="94487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a:off x="1277832" y="0"/>
            <a:ext cx="3664673" cy="3998778"/>
          </a:xfrm>
        </p:spPr>
        <p:txBody>
          <a:bodyPr vert="horz" lIns="91440" tIns="45720" rIns="91440" bIns="45720" rtlCol="0" anchor="ctr">
            <a:normAutofit/>
          </a:bodyPr>
          <a:lstStyle/>
          <a:p>
            <a:pPr>
              <a:lnSpc>
                <a:spcPct val="90000"/>
              </a:lnSpc>
            </a:pPr>
            <a:r>
              <a:rPr lang="en-US" sz="2300" b="1" dirty="0">
                <a:solidFill>
                  <a:schemeClr val="bg1"/>
                </a:solidFill>
              </a:rPr>
              <a:t>Once the application is completed you will submit it. </a:t>
            </a:r>
            <a:br>
              <a:rPr lang="en-US" sz="2300" b="1" dirty="0">
                <a:solidFill>
                  <a:schemeClr val="bg1"/>
                </a:solidFill>
              </a:rPr>
            </a:br>
            <a:br>
              <a:rPr lang="en-US" sz="2300" b="1" dirty="0">
                <a:solidFill>
                  <a:schemeClr val="bg1"/>
                </a:solidFill>
              </a:rPr>
            </a:br>
            <a:r>
              <a:rPr lang="en-US" b="1" dirty="0">
                <a:solidFill>
                  <a:schemeClr val="bg1"/>
                </a:solidFill>
              </a:rPr>
              <a:t>Please follow the steps to submit the application </a:t>
            </a:r>
            <a:endParaRPr lang="en-US" sz="2300" b="1" dirty="0">
              <a:solidFill>
                <a:schemeClr val="bg1"/>
              </a:solidFill>
            </a:endParaRPr>
          </a:p>
        </p:txBody>
      </p:sp>
      <p:sp>
        <p:nvSpPr>
          <p:cNvPr id="5" name="Rectangle 4">
            <a:extLst>
              <a:ext uri="{FF2B5EF4-FFF2-40B4-BE49-F238E27FC236}">
                <a16:creationId xmlns:a16="http://schemas.microsoft.com/office/drawing/2014/main" id="{8E502255-8BD2-43EF-A167-C5C8FB49F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C79DD2B4-B372-0144-9E8A-188A2C9B2EC2}"/>
              </a:ext>
            </a:extLst>
          </p:cNvPr>
          <p:cNvSpPr>
            <a:spLocks noGrp="1"/>
          </p:cNvSpPr>
          <p:nvPr>
            <p:ph type="sldNum" sz="quarter" idx="12"/>
          </p:nvPr>
        </p:nvSpPr>
        <p:spPr/>
        <p:txBody>
          <a:bodyPr/>
          <a:lstStyle/>
          <a:p>
            <a:fld id="{9FF96B15-8338-45D5-A943-561235072D66}" type="slidenum">
              <a:rPr lang="en-US" smtClean="0"/>
              <a:t>7</a:t>
            </a:fld>
            <a:endParaRPr lang="en-US" dirty="0"/>
          </a:p>
        </p:txBody>
      </p:sp>
      <p:pic>
        <p:nvPicPr>
          <p:cNvPr id="12" name="Picture 11" descr="Shape, arrow&#10;&#10;Description automatically generated">
            <a:extLst>
              <a:ext uri="{FF2B5EF4-FFF2-40B4-BE49-F238E27FC236}">
                <a16:creationId xmlns:a16="http://schemas.microsoft.com/office/drawing/2014/main" id="{707E1750-4CF9-2B95-24A9-492F613419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0800000">
            <a:off x="1431411" y="3429000"/>
            <a:ext cx="3810000" cy="1666875"/>
          </a:xfrm>
          <a:prstGeom prst="rect">
            <a:avLst/>
          </a:prstGeom>
        </p:spPr>
      </p:pic>
      <p:sp>
        <p:nvSpPr>
          <p:cNvPr id="14" name="TextBox 13">
            <a:extLst>
              <a:ext uri="{FF2B5EF4-FFF2-40B4-BE49-F238E27FC236}">
                <a16:creationId xmlns:a16="http://schemas.microsoft.com/office/drawing/2014/main" id="{11A8B79A-9AAC-0561-B24A-2B87D0ADBE2C}"/>
              </a:ext>
            </a:extLst>
          </p:cNvPr>
          <p:cNvSpPr txBox="1"/>
          <p:nvPr/>
        </p:nvSpPr>
        <p:spPr>
          <a:xfrm>
            <a:off x="6537789" y="1306891"/>
            <a:ext cx="5873393" cy="1384995"/>
          </a:xfrm>
          <a:prstGeom prst="rect">
            <a:avLst/>
          </a:prstGeom>
          <a:noFill/>
        </p:spPr>
        <p:txBody>
          <a:bodyPr wrap="square" rtlCol="0">
            <a:spAutoFit/>
          </a:bodyPr>
          <a:lstStyle/>
          <a:p>
            <a:r>
              <a:rPr lang="en-US" sz="1400" b="0" i="0" dirty="0">
                <a:solidFill>
                  <a:srgbClr val="000000"/>
                </a:solidFill>
                <a:effectLst/>
                <a:latin typeface="Adobe Devanagari" panose="02040503050201020203" pitchFamily="18" charset="0"/>
                <a:cs typeface="Adobe Devanagari" panose="02040503050201020203" pitchFamily="18" charset="0"/>
              </a:rPr>
              <a:t>To apply for services from the Agency for Persons with Disabilities, which includes participation in the </a:t>
            </a:r>
            <a:r>
              <a:rPr lang="en-US" sz="1400" dirty="0" err="1">
                <a:solidFill>
                  <a:srgbClr val="000000"/>
                </a:solidFill>
                <a:latin typeface="Adobe Devanagari" panose="02040503050201020203" pitchFamily="18" charset="0"/>
                <a:cs typeface="Adobe Devanagari" panose="02040503050201020203" pitchFamily="18" charset="0"/>
              </a:rPr>
              <a:t>I</a:t>
            </a:r>
            <a:r>
              <a:rPr lang="en-US" sz="1400" b="0" i="0" dirty="0" err="1">
                <a:solidFill>
                  <a:srgbClr val="000000"/>
                </a:solidFill>
                <a:effectLst/>
                <a:latin typeface="Adobe Devanagari" panose="02040503050201020203" pitchFamily="18" charset="0"/>
                <a:cs typeface="Adobe Devanagari" panose="02040503050201020203" pitchFamily="18" charset="0"/>
              </a:rPr>
              <a:t>Budget</a:t>
            </a:r>
            <a:r>
              <a:rPr lang="en-US" sz="1400" b="0" i="0" dirty="0">
                <a:solidFill>
                  <a:srgbClr val="000000"/>
                </a:solidFill>
                <a:effectLst/>
                <a:latin typeface="Adobe Devanagari" panose="02040503050201020203" pitchFamily="18" charset="0"/>
                <a:cs typeface="Adobe Devanagari" panose="02040503050201020203" pitchFamily="18" charset="0"/>
              </a:rPr>
              <a:t> Home and Community-Based Services Waiver or placement in an intermediate care facility for individuals with intellectual or developmental disabilities (ICF/IID), submit an application to the APD office that serves your area, either by mail or by hand delivery. Faxed submissions will be returned for an original signature.</a:t>
            </a:r>
            <a:endParaRPr lang="en-US" sz="1400" dirty="0">
              <a:latin typeface="Adobe Devanagari" panose="02040503050201020203" pitchFamily="18" charset="0"/>
              <a:cs typeface="Adobe Devanagari" panose="02040503050201020203" pitchFamily="18" charset="0"/>
            </a:endParaRPr>
          </a:p>
        </p:txBody>
      </p:sp>
      <p:pic>
        <p:nvPicPr>
          <p:cNvPr id="16" name="Graphic 15" descr="Badge 1 with solid fill">
            <a:extLst>
              <a:ext uri="{FF2B5EF4-FFF2-40B4-BE49-F238E27FC236}">
                <a16:creationId xmlns:a16="http://schemas.microsoft.com/office/drawing/2014/main" id="{6289428D-79DF-667D-FF1A-A7DFEAA49B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72364" y="1440951"/>
            <a:ext cx="914400" cy="914400"/>
          </a:xfrm>
          <a:prstGeom prst="rect">
            <a:avLst/>
          </a:prstGeom>
        </p:spPr>
      </p:pic>
      <p:pic>
        <p:nvPicPr>
          <p:cNvPr id="26" name="Graphic 25" descr="Badge outline">
            <a:extLst>
              <a:ext uri="{FF2B5EF4-FFF2-40B4-BE49-F238E27FC236}">
                <a16:creationId xmlns:a16="http://schemas.microsoft.com/office/drawing/2014/main" id="{26101132-71BC-01D4-124B-89A5DFCE7D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72364" y="4153272"/>
            <a:ext cx="914400" cy="914400"/>
          </a:xfrm>
          <a:prstGeom prst="rect">
            <a:avLst/>
          </a:prstGeom>
        </p:spPr>
      </p:pic>
      <p:sp>
        <p:nvSpPr>
          <p:cNvPr id="27" name="TextBox 26">
            <a:extLst>
              <a:ext uri="{FF2B5EF4-FFF2-40B4-BE49-F238E27FC236}">
                <a16:creationId xmlns:a16="http://schemas.microsoft.com/office/drawing/2014/main" id="{3C7B44E6-FDBF-4C28-F63C-F2C169F894B6}"/>
              </a:ext>
            </a:extLst>
          </p:cNvPr>
          <p:cNvSpPr txBox="1"/>
          <p:nvPr/>
        </p:nvSpPr>
        <p:spPr>
          <a:xfrm>
            <a:off x="6576360" y="3937026"/>
            <a:ext cx="5615640" cy="2462213"/>
          </a:xfrm>
          <a:prstGeom prst="rect">
            <a:avLst/>
          </a:prstGeom>
          <a:noFill/>
        </p:spPr>
        <p:txBody>
          <a:bodyPr wrap="none" rtlCol="0">
            <a:spAutoFit/>
          </a:bodyPr>
          <a:lstStyle/>
          <a:p>
            <a:r>
              <a:rPr lang="en-US" sz="1400" b="0" i="0" dirty="0">
                <a:solidFill>
                  <a:srgbClr val="000000"/>
                </a:solidFill>
                <a:effectLst/>
                <a:latin typeface="Adobe Devanagari" panose="02040503050201020203" pitchFamily="18" charset="0"/>
                <a:cs typeface="Adobe Devanagari" panose="02040503050201020203" pitchFamily="18" charset="0"/>
              </a:rPr>
              <a:t>Application for services may be accepted from a parent or court-appointed</a:t>
            </a:r>
          </a:p>
          <a:p>
            <a:r>
              <a:rPr lang="en-US" sz="1400" b="0" i="0" dirty="0">
                <a:solidFill>
                  <a:srgbClr val="000000"/>
                </a:solidFill>
                <a:effectLst/>
                <a:latin typeface="Adobe Devanagari" panose="02040503050201020203" pitchFamily="18" charset="0"/>
                <a:cs typeface="Adobe Devanagari" panose="02040503050201020203" pitchFamily="18" charset="0"/>
              </a:rPr>
              <a:t> guardian of a minor child, a legally competent adult, or an authorized legal </a:t>
            </a:r>
          </a:p>
          <a:p>
            <a:r>
              <a:rPr lang="en-US" sz="1400" b="0" i="0" dirty="0">
                <a:solidFill>
                  <a:srgbClr val="000000"/>
                </a:solidFill>
                <a:effectLst/>
                <a:latin typeface="Adobe Devanagari" panose="02040503050201020203" pitchFamily="18" charset="0"/>
                <a:cs typeface="Adobe Devanagari" panose="02040503050201020203" pitchFamily="18" charset="0"/>
              </a:rPr>
              <a:t>representative. For applicants under 18 years of age, the person’s legal </a:t>
            </a:r>
          </a:p>
          <a:p>
            <a:r>
              <a:rPr lang="en-US" sz="1400" b="0" i="0" dirty="0">
                <a:solidFill>
                  <a:srgbClr val="000000"/>
                </a:solidFill>
                <a:effectLst/>
                <a:latin typeface="Adobe Devanagari" panose="02040503050201020203" pitchFamily="18" charset="0"/>
                <a:cs typeface="Adobe Devanagari" panose="02040503050201020203" pitchFamily="18" charset="0"/>
              </a:rPr>
              <a:t>representative must sign the application for APD services. If the applicant is </a:t>
            </a:r>
          </a:p>
          <a:p>
            <a:r>
              <a:rPr lang="en-US" sz="1400" b="0" i="0" dirty="0">
                <a:solidFill>
                  <a:srgbClr val="000000"/>
                </a:solidFill>
                <a:effectLst/>
                <a:latin typeface="Adobe Devanagari" panose="02040503050201020203" pitchFamily="18" charset="0"/>
                <a:cs typeface="Adobe Devanagari" panose="02040503050201020203" pitchFamily="18" charset="0"/>
              </a:rPr>
              <a:t>18 years of age or older, he or she must sign the application and all necessary</a:t>
            </a:r>
          </a:p>
          <a:p>
            <a:r>
              <a:rPr lang="en-US" sz="1400" b="0" i="0" dirty="0">
                <a:solidFill>
                  <a:srgbClr val="000000"/>
                </a:solidFill>
                <a:effectLst/>
                <a:latin typeface="Adobe Devanagari" panose="02040503050201020203" pitchFamily="18" charset="0"/>
                <a:cs typeface="Adobe Devanagari" panose="02040503050201020203" pitchFamily="18" charset="0"/>
              </a:rPr>
              <a:t>documents unless he has been determined incapacitated by a court of law or </a:t>
            </a:r>
          </a:p>
          <a:p>
            <a:r>
              <a:rPr lang="en-US" sz="1400" b="0" i="0" dirty="0">
                <a:solidFill>
                  <a:srgbClr val="000000"/>
                </a:solidFill>
                <a:effectLst/>
                <a:latin typeface="Adobe Devanagari" panose="02040503050201020203" pitchFamily="18" charset="0"/>
                <a:cs typeface="Adobe Devanagari" panose="02040503050201020203" pitchFamily="18" charset="0"/>
              </a:rPr>
              <a:t>unless he has asked another person to exercise his rights (in writing).</a:t>
            </a:r>
          </a:p>
          <a:p>
            <a:r>
              <a:rPr lang="en-US" sz="1400" b="0" i="0" dirty="0">
                <a:solidFill>
                  <a:srgbClr val="000000"/>
                </a:solidFill>
                <a:effectLst/>
                <a:latin typeface="Adobe Devanagari" panose="02040503050201020203" pitchFamily="18" charset="0"/>
                <a:cs typeface="Adobe Devanagari" panose="02040503050201020203" pitchFamily="18" charset="0"/>
              </a:rPr>
              <a:t>An adult who is unable to sign may mark the signature line. The mark shall be</a:t>
            </a:r>
          </a:p>
          <a:p>
            <a:r>
              <a:rPr lang="en-US" sz="1400" b="0" i="0" dirty="0">
                <a:solidFill>
                  <a:srgbClr val="000000"/>
                </a:solidFill>
                <a:effectLst/>
                <a:latin typeface="Adobe Devanagari" panose="02040503050201020203" pitchFamily="18" charset="0"/>
                <a:cs typeface="Adobe Devanagari" panose="02040503050201020203" pitchFamily="18" charset="0"/>
              </a:rPr>
              <a:t>identified and witnessed as “his/her mark.” If the adult is incapacitated, the </a:t>
            </a:r>
          </a:p>
          <a:p>
            <a:r>
              <a:rPr lang="en-US" sz="1400" b="0" i="0" dirty="0">
                <a:solidFill>
                  <a:srgbClr val="000000"/>
                </a:solidFill>
                <a:effectLst/>
                <a:latin typeface="Adobe Devanagari" panose="02040503050201020203" pitchFamily="18" charset="0"/>
                <a:cs typeface="Adobe Devanagari" panose="02040503050201020203" pitchFamily="18" charset="0"/>
              </a:rPr>
              <a:t>legal representative, as identified in a court order, shall execute all documents on </a:t>
            </a:r>
          </a:p>
          <a:p>
            <a:r>
              <a:rPr lang="en-US" sz="1400" b="0" i="0" dirty="0">
                <a:solidFill>
                  <a:srgbClr val="000000"/>
                </a:solidFill>
                <a:effectLst/>
                <a:latin typeface="Adobe Devanagari" panose="02040503050201020203" pitchFamily="18" charset="0"/>
                <a:cs typeface="Adobe Devanagari" panose="02040503050201020203" pitchFamily="18" charset="0"/>
              </a:rPr>
              <a:t>behalf of the applicant.</a:t>
            </a:r>
            <a:endParaRPr lang="en-US" sz="1400"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16243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rot="18691199">
            <a:off x="1343086" y="818834"/>
            <a:ext cx="3752300" cy="4362351"/>
          </a:xfrm>
        </p:spPr>
        <p:txBody>
          <a:bodyPr vert="horz" lIns="91440" tIns="45720" rIns="91440" bIns="45720" rtlCol="0" anchor="ctr">
            <a:normAutofit/>
          </a:bodyPr>
          <a:lstStyle/>
          <a:p>
            <a:pPr>
              <a:lnSpc>
                <a:spcPct val="90000"/>
              </a:lnSpc>
            </a:pPr>
            <a:r>
              <a:rPr lang="en-US" sz="6600" b="1" dirty="0">
                <a:solidFill>
                  <a:schemeClr val="bg1"/>
                </a:solidFill>
              </a:rPr>
              <a:t>CRISIS CRITERIA </a:t>
            </a:r>
            <a:br>
              <a:rPr lang="en-US" sz="2300" b="1" dirty="0">
                <a:solidFill>
                  <a:schemeClr val="bg1"/>
                </a:solidFill>
              </a:rPr>
            </a:br>
            <a:endParaRPr lang="en-US" sz="2300" b="1" dirty="0">
              <a:solidFill>
                <a:schemeClr val="bg1"/>
              </a:solidFill>
            </a:endParaRPr>
          </a:p>
        </p:txBody>
      </p:sp>
      <p:sp>
        <p:nvSpPr>
          <p:cNvPr id="4" name="Slide Number Placeholder 3">
            <a:extLst>
              <a:ext uri="{FF2B5EF4-FFF2-40B4-BE49-F238E27FC236}">
                <a16:creationId xmlns:a16="http://schemas.microsoft.com/office/drawing/2014/main" id="{C79DD2B4-B372-0144-9E8A-188A2C9B2EC2}"/>
              </a:ext>
            </a:extLst>
          </p:cNvPr>
          <p:cNvSpPr>
            <a:spLocks noGrp="1"/>
          </p:cNvSpPr>
          <p:nvPr>
            <p:ph type="sldNum" sz="quarter" idx="12"/>
          </p:nvPr>
        </p:nvSpPr>
        <p:spPr/>
        <p:txBody>
          <a:bodyPr/>
          <a:lstStyle/>
          <a:p>
            <a:fld id="{9FF96B15-8338-45D5-A943-561235072D66}" type="slidenum">
              <a:rPr lang="en-US" smtClean="0"/>
              <a:t>8</a:t>
            </a:fld>
            <a:endParaRPr lang="en-US" dirty="0"/>
          </a:p>
        </p:txBody>
      </p:sp>
      <p:sp>
        <p:nvSpPr>
          <p:cNvPr id="27" name="TextBox 26">
            <a:extLst>
              <a:ext uri="{FF2B5EF4-FFF2-40B4-BE49-F238E27FC236}">
                <a16:creationId xmlns:a16="http://schemas.microsoft.com/office/drawing/2014/main" id="{3C7B44E6-FDBF-4C28-F63C-F2C169F894B6}"/>
              </a:ext>
            </a:extLst>
          </p:cNvPr>
          <p:cNvSpPr txBox="1"/>
          <p:nvPr/>
        </p:nvSpPr>
        <p:spPr>
          <a:xfrm>
            <a:off x="6029736" y="1204100"/>
            <a:ext cx="6162264" cy="2462213"/>
          </a:xfrm>
          <a:prstGeom prst="rect">
            <a:avLst/>
          </a:prstGeom>
          <a:noFill/>
        </p:spPr>
        <p:txBody>
          <a:bodyPr wrap="none" rtlCol="0">
            <a:spAutoFit/>
          </a:bodyPr>
          <a:lstStyle/>
          <a:p>
            <a:r>
              <a:rPr lang="en-US" sz="1400" b="0" i="0" dirty="0">
                <a:solidFill>
                  <a:srgbClr val="000000"/>
                </a:solidFill>
                <a:effectLst/>
                <a:latin typeface="Arial" panose="020B0604020202020204" pitchFamily="34" charset="0"/>
              </a:rPr>
              <a:t>Applicants who are in crisis (meaning they’re currently homeless, </a:t>
            </a:r>
          </a:p>
          <a:p>
            <a:r>
              <a:rPr lang="en-US" sz="1400" b="0" i="0" dirty="0">
                <a:solidFill>
                  <a:srgbClr val="000000"/>
                </a:solidFill>
                <a:effectLst/>
                <a:latin typeface="Arial" panose="020B0604020202020204" pitchFamily="34" charset="0"/>
              </a:rPr>
              <a:t>exhibit life-threatening behaviors that place them or others in extreme</a:t>
            </a:r>
          </a:p>
          <a:p>
            <a:r>
              <a:rPr lang="en-US" sz="1400" b="0" i="0" dirty="0">
                <a:solidFill>
                  <a:srgbClr val="000000"/>
                </a:solidFill>
                <a:effectLst/>
                <a:latin typeface="Arial" panose="020B0604020202020204" pitchFamily="34" charset="0"/>
              </a:rPr>
              <a:t> danger, or have a caregiver who is in extreme duress and can no longer</a:t>
            </a:r>
          </a:p>
          <a:p>
            <a:r>
              <a:rPr lang="en-US" sz="1400" b="0" i="0" dirty="0">
                <a:solidFill>
                  <a:srgbClr val="000000"/>
                </a:solidFill>
                <a:effectLst/>
                <a:latin typeface="Arial" panose="020B0604020202020204" pitchFamily="34" charset="0"/>
              </a:rPr>
              <a:t> provide for the applicant’s health and safety) should contact the Agency </a:t>
            </a:r>
          </a:p>
          <a:p>
            <a:r>
              <a:rPr lang="en-US" sz="1400" b="0" i="0" dirty="0">
                <a:solidFill>
                  <a:srgbClr val="000000"/>
                </a:solidFill>
                <a:effectLst/>
                <a:latin typeface="Arial" panose="020B0604020202020204" pitchFamily="34" charset="0"/>
              </a:rPr>
              <a:t>for Persons with Disabilities’ regional office serving their county. The local</a:t>
            </a:r>
          </a:p>
          <a:p>
            <a:r>
              <a:rPr lang="en-US" sz="1400" b="0" i="0" dirty="0">
                <a:solidFill>
                  <a:srgbClr val="000000"/>
                </a:solidFill>
                <a:effectLst/>
                <a:latin typeface="Arial" panose="020B0604020202020204" pitchFamily="34" charset="0"/>
              </a:rPr>
              <a:t> regional office may be able to provide short term services and will review</a:t>
            </a:r>
          </a:p>
          <a:p>
            <a:r>
              <a:rPr lang="en-US" sz="1400" b="0" i="0" dirty="0">
                <a:solidFill>
                  <a:srgbClr val="000000"/>
                </a:solidFill>
                <a:effectLst/>
                <a:latin typeface="Arial" panose="020B0604020202020204" pitchFamily="34" charset="0"/>
              </a:rPr>
              <a:t> the situation to determine if a crisis waiver enrollment request is warranted.</a:t>
            </a:r>
          </a:p>
          <a:p>
            <a:r>
              <a:rPr lang="en-US" sz="1400" b="0" i="0" dirty="0">
                <a:solidFill>
                  <a:srgbClr val="000000"/>
                </a:solidFill>
                <a:effectLst/>
                <a:latin typeface="Arial" panose="020B0604020202020204" pitchFamily="34" charset="0"/>
              </a:rPr>
              <a:t> For more information regarding crisis criteria, please visit the </a:t>
            </a:r>
          </a:p>
          <a:p>
            <a:r>
              <a:rPr lang="en-US" sz="1400" b="0" i="0" dirty="0">
                <a:solidFill>
                  <a:srgbClr val="000000"/>
                </a:solidFill>
                <a:effectLst/>
                <a:latin typeface="Arial" panose="020B0604020202020204" pitchFamily="34" charset="0"/>
              </a:rPr>
              <a:t>Florida Administrative</a:t>
            </a:r>
          </a:p>
          <a:p>
            <a:r>
              <a:rPr lang="en-US" sz="1400" b="0" i="0" dirty="0">
                <a:solidFill>
                  <a:srgbClr val="000000"/>
                </a:solidFill>
                <a:effectLst/>
                <a:latin typeface="Arial" panose="020B0604020202020204" pitchFamily="34" charset="0"/>
              </a:rPr>
              <a:t> Code &amp; Florida Administrative Register website at:</a:t>
            </a:r>
          </a:p>
          <a:p>
            <a:r>
              <a:rPr lang="en-US" sz="1400" b="0" i="0" dirty="0">
                <a:solidFill>
                  <a:srgbClr val="000000"/>
                </a:solidFill>
                <a:effectLst/>
                <a:latin typeface="Arial" panose="020B0604020202020204" pitchFamily="34" charset="0"/>
              </a:rPr>
              <a:t> </a:t>
            </a:r>
            <a:r>
              <a:rPr lang="en-US" sz="1400" b="0" i="0" u="none" strike="noStrike" dirty="0">
                <a:solidFill>
                  <a:srgbClr val="2727FF"/>
                </a:solidFill>
                <a:effectLst/>
                <a:latin typeface="Arial" panose="020B0604020202020204" pitchFamily="34" charset="0"/>
                <a:hlinkClick r:id="rId2" tooltip="External Website"/>
              </a:rPr>
              <a:t>https://www.flrules.org/gateway/ChapterHome.asp?Chapter=65G-1</a:t>
            </a:r>
            <a:endParaRPr lang="en-US" sz="1400" dirty="0">
              <a:latin typeface="Adobe Devanagari" panose="02040503050201020203" pitchFamily="18" charset="0"/>
              <a:cs typeface="Adobe Devanagari" panose="02040503050201020203" pitchFamily="18" charset="0"/>
            </a:endParaRPr>
          </a:p>
        </p:txBody>
      </p:sp>
      <p:pic>
        <p:nvPicPr>
          <p:cNvPr id="6" name="Graphic 5" descr="Information with solid fill">
            <a:extLst>
              <a:ext uri="{FF2B5EF4-FFF2-40B4-BE49-F238E27FC236}">
                <a16:creationId xmlns:a16="http://schemas.microsoft.com/office/drawing/2014/main" id="{5CCB5C20-36AC-183A-3B88-B8712A5B0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750" y="4621491"/>
            <a:ext cx="914400" cy="914400"/>
          </a:xfrm>
          <a:prstGeom prst="rect">
            <a:avLst/>
          </a:prstGeom>
        </p:spPr>
      </p:pic>
      <p:sp>
        <p:nvSpPr>
          <p:cNvPr id="7" name="TextBox 6">
            <a:extLst>
              <a:ext uri="{FF2B5EF4-FFF2-40B4-BE49-F238E27FC236}">
                <a16:creationId xmlns:a16="http://schemas.microsoft.com/office/drawing/2014/main" id="{8A8842D7-FABB-E08B-1296-E175F427A055}"/>
              </a:ext>
            </a:extLst>
          </p:cNvPr>
          <p:cNvSpPr txBox="1"/>
          <p:nvPr/>
        </p:nvSpPr>
        <p:spPr>
          <a:xfrm>
            <a:off x="6740166" y="4720984"/>
            <a:ext cx="5344997" cy="923330"/>
          </a:xfrm>
          <a:prstGeom prst="rect">
            <a:avLst/>
          </a:prstGeom>
          <a:noFill/>
        </p:spPr>
        <p:txBody>
          <a:bodyPr wrap="square" rtlCol="0">
            <a:spAutoFit/>
          </a:bodyPr>
          <a:lstStyle/>
          <a:p>
            <a:r>
              <a:rPr lang="en-US" b="1" dirty="0"/>
              <a:t>If you know some one that meets the above criteria, please make sure that this is reported immediately. </a:t>
            </a:r>
          </a:p>
        </p:txBody>
      </p:sp>
    </p:spTree>
    <p:extLst>
      <p:ext uri="{BB962C8B-B14F-4D97-AF65-F5344CB8AC3E}">
        <p14:creationId xmlns:p14="http://schemas.microsoft.com/office/powerpoint/2010/main" val="385858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B52-A20E-426B-B7E0-1B6AAB46C89F}"/>
              </a:ext>
            </a:extLst>
          </p:cNvPr>
          <p:cNvSpPr>
            <a:spLocks noGrp="1"/>
          </p:cNvSpPr>
          <p:nvPr>
            <p:ph type="title"/>
          </p:nvPr>
        </p:nvSpPr>
        <p:spPr>
          <a:xfrm rot="19505357">
            <a:off x="440790" y="1921026"/>
            <a:ext cx="4599575" cy="2283824"/>
          </a:xfrm>
        </p:spPr>
        <p:txBody>
          <a:bodyPr/>
          <a:lstStyle/>
          <a:p>
            <a:r>
              <a:rPr lang="en-US" sz="3200" b="1" dirty="0"/>
              <a:t>WHAT SERVICES DOES APD OFFER ? </a:t>
            </a:r>
          </a:p>
        </p:txBody>
      </p:sp>
      <p:pic>
        <p:nvPicPr>
          <p:cNvPr id="38" name="Picture Placeholder 37" descr="Stopwatch">
            <a:extLst>
              <a:ext uri="{FF2B5EF4-FFF2-40B4-BE49-F238E27FC236}">
                <a16:creationId xmlns:a16="http://schemas.microsoft.com/office/drawing/2014/main" id="{75D52F23-4559-4B75-A901-51E47C8B31C5}"/>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313" t="-38313" r="-38313" b="-38313"/>
          <a:stretch/>
        </p:blipFill>
        <p:spPr>
          <a:xfrm>
            <a:off x="5105845" y="1932281"/>
            <a:ext cx="1041323" cy="1041323"/>
          </a:xfrm>
        </p:spPr>
      </p:pic>
      <p:pic>
        <p:nvPicPr>
          <p:cNvPr id="40" name="Picture Placeholder 39" descr="Share">
            <a:extLst>
              <a:ext uri="{FF2B5EF4-FFF2-40B4-BE49-F238E27FC236}">
                <a16:creationId xmlns:a16="http://schemas.microsoft.com/office/drawing/2014/main" id="{6DAD0805-FCC0-46BE-8281-FAE74450C713}"/>
              </a:ext>
            </a:extLst>
          </p:cNvPr>
          <p:cNvPicPr>
            <a:picLocks noGrp="1" noChangeAspect="1"/>
          </p:cNvPicPr>
          <p:nvPr>
            <p:ph type="pic" sz="quarter" idx="4294967295"/>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1595" t="-41595" r="-41595" b="-41595"/>
          <a:stretch/>
        </p:blipFill>
        <p:spPr>
          <a:xfrm>
            <a:off x="8410099" y="1932281"/>
            <a:ext cx="1041323" cy="1041323"/>
          </a:xfrm>
        </p:spPr>
      </p:pic>
      <p:pic>
        <p:nvPicPr>
          <p:cNvPr id="42" name="Picture Placeholder 41" descr="Checkmark">
            <a:extLst>
              <a:ext uri="{FF2B5EF4-FFF2-40B4-BE49-F238E27FC236}">
                <a16:creationId xmlns:a16="http://schemas.microsoft.com/office/drawing/2014/main" id="{3A3B6454-5613-4DC3-8C16-A358C1660553}"/>
              </a:ext>
            </a:extLst>
          </p:cNvPr>
          <p:cNvPicPr>
            <a:picLocks noGrp="1" noChangeAspect="1"/>
          </p:cNvPicPr>
          <p:nvPr>
            <p:ph type="pic" sz="quarter" idx="4294967295"/>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6413" t="-50148" r="-53884" b="-50148"/>
          <a:stretch/>
        </p:blipFill>
        <p:spPr>
          <a:xfrm>
            <a:off x="5105845" y="3979906"/>
            <a:ext cx="1041323" cy="1041323"/>
          </a:xfrm>
        </p:spPr>
      </p:pic>
      <p:pic>
        <p:nvPicPr>
          <p:cNvPr id="44" name="Picture Placeholder 43" descr="Open Book">
            <a:extLst>
              <a:ext uri="{FF2B5EF4-FFF2-40B4-BE49-F238E27FC236}">
                <a16:creationId xmlns:a16="http://schemas.microsoft.com/office/drawing/2014/main" id="{A09A9329-706D-48C2-B319-28C120B9368D}"/>
              </a:ext>
            </a:extLst>
          </p:cNvPr>
          <p:cNvPicPr>
            <a:picLocks noGrp="1" noChangeAspect="1"/>
          </p:cNvPicPr>
          <p:nvPr>
            <p:ph type="pic" sz="quarter" idx="4294967295"/>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6147" t="-41161" r="-46175" b="-41161"/>
          <a:stretch/>
        </p:blipFill>
        <p:spPr>
          <a:xfrm>
            <a:off x="8410099" y="3979906"/>
            <a:ext cx="1041323" cy="1041323"/>
          </a:xfrm>
        </p:spPr>
      </p:pic>
      <p:sp>
        <p:nvSpPr>
          <p:cNvPr id="16" name="Slide Number Placeholder 15">
            <a:extLst>
              <a:ext uri="{FF2B5EF4-FFF2-40B4-BE49-F238E27FC236}">
                <a16:creationId xmlns:a16="http://schemas.microsoft.com/office/drawing/2014/main" id="{7CF36D8C-67BC-C442-916E-35C3E53D6B7D}"/>
              </a:ext>
            </a:extLst>
          </p:cNvPr>
          <p:cNvSpPr>
            <a:spLocks noGrp="1"/>
          </p:cNvSpPr>
          <p:nvPr>
            <p:ph type="sldNum" sz="quarter" idx="12"/>
          </p:nvPr>
        </p:nvSpPr>
        <p:spPr/>
        <p:txBody>
          <a:bodyPr/>
          <a:lstStyle/>
          <a:p>
            <a:fld id="{9FF96B15-8338-45D5-A943-561235072D66}" type="slidenum">
              <a:rPr lang="en-US" smtClean="0"/>
              <a:t>9</a:t>
            </a:fld>
            <a:endParaRPr lang="en-US" dirty="0"/>
          </a:p>
        </p:txBody>
      </p:sp>
      <p:pic>
        <p:nvPicPr>
          <p:cNvPr id="5" name="Picture 4">
            <a:extLst>
              <a:ext uri="{FF2B5EF4-FFF2-40B4-BE49-F238E27FC236}">
                <a16:creationId xmlns:a16="http://schemas.microsoft.com/office/drawing/2014/main" id="{E38DDDA5-F683-58E8-74E9-CC83F35C1A83}"/>
              </a:ext>
            </a:extLst>
          </p:cNvPr>
          <p:cNvPicPr>
            <a:picLocks noChangeAspect="1"/>
          </p:cNvPicPr>
          <p:nvPr/>
        </p:nvPicPr>
        <p:blipFill>
          <a:blip r:embed="rId10"/>
          <a:stretch>
            <a:fillRect/>
          </a:stretch>
        </p:blipFill>
        <p:spPr>
          <a:xfrm>
            <a:off x="4899401" y="158911"/>
            <a:ext cx="5667655" cy="1041322"/>
          </a:xfrm>
          <a:prstGeom prst="rect">
            <a:avLst/>
          </a:prstGeom>
        </p:spPr>
      </p:pic>
      <p:pic>
        <p:nvPicPr>
          <p:cNvPr id="12" name="Picture 11">
            <a:extLst>
              <a:ext uri="{FF2B5EF4-FFF2-40B4-BE49-F238E27FC236}">
                <a16:creationId xmlns:a16="http://schemas.microsoft.com/office/drawing/2014/main" id="{4BE6A739-A855-DD36-693D-661957DA0864}"/>
              </a:ext>
            </a:extLst>
          </p:cNvPr>
          <p:cNvPicPr>
            <a:picLocks noChangeAspect="1"/>
          </p:cNvPicPr>
          <p:nvPr/>
        </p:nvPicPr>
        <p:blipFill>
          <a:blip r:embed="rId11"/>
          <a:stretch>
            <a:fillRect/>
          </a:stretch>
        </p:blipFill>
        <p:spPr>
          <a:xfrm>
            <a:off x="6119659" y="2026303"/>
            <a:ext cx="1666875" cy="561975"/>
          </a:xfrm>
          <a:prstGeom prst="rect">
            <a:avLst/>
          </a:prstGeom>
        </p:spPr>
      </p:pic>
      <p:pic>
        <p:nvPicPr>
          <p:cNvPr id="14" name="Picture 13">
            <a:extLst>
              <a:ext uri="{FF2B5EF4-FFF2-40B4-BE49-F238E27FC236}">
                <a16:creationId xmlns:a16="http://schemas.microsoft.com/office/drawing/2014/main" id="{A26B95CA-3DA0-1C11-53AA-FF8F7E73ECF5}"/>
              </a:ext>
            </a:extLst>
          </p:cNvPr>
          <p:cNvPicPr>
            <a:picLocks noChangeAspect="1"/>
          </p:cNvPicPr>
          <p:nvPr/>
        </p:nvPicPr>
        <p:blipFill>
          <a:blip r:embed="rId12"/>
          <a:stretch>
            <a:fillRect/>
          </a:stretch>
        </p:blipFill>
        <p:spPr>
          <a:xfrm>
            <a:off x="6119659" y="2601636"/>
            <a:ext cx="2333625" cy="581025"/>
          </a:xfrm>
          <a:prstGeom prst="rect">
            <a:avLst/>
          </a:prstGeom>
        </p:spPr>
      </p:pic>
      <p:pic>
        <p:nvPicPr>
          <p:cNvPr id="23" name="Picture 22">
            <a:extLst>
              <a:ext uri="{FF2B5EF4-FFF2-40B4-BE49-F238E27FC236}">
                <a16:creationId xmlns:a16="http://schemas.microsoft.com/office/drawing/2014/main" id="{4E3264A2-6B40-42C9-F496-F45311FE37DB}"/>
              </a:ext>
            </a:extLst>
          </p:cNvPr>
          <p:cNvPicPr>
            <a:picLocks noChangeAspect="1"/>
          </p:cNvPicPr>
          <p:nvPr/>
        </p:nvPicPr>
        <p:blipFill>
          <a:blip r:embed="rId13"/>
          <a:stretch>
            <a:fillRect/>
          </a:stretch>
        </p:blipFill>
        <p:spPr>
          <a:xfrm>
            <a:off x="9472506" y="1937244"/>
            <a:ext cx="2244891" cy="1340212"/>
          </a:xfrm>
          <a:prstGeom prst="rect">
            <a:avLst/>
          </a:prstGeom>
        </p:spPr>
      </p:pic>
      <p:pic>
        <p:nvPicPr>
          <p:cNvPr id="25" name="Picture 24">
            <a:extLst>
              <a:ext uri="{FF2B5EF4-FFF2-40B4-BE49-F238E27FC236}">
                <a16:creationId xmlns:a16="http://schemas.microsoft.com/office/drawing/2014/main" id="{8F75ECB5-5190-0EDD-5A2B-7E4F440ECDBB}"/>
              </a:ext>
            </a:extLst>
          </p:cNvPr>
          <p:cNvPicPr>
            <a:picLocks noChangeAspect="1"/>
          </p:cNvPicPr>
          <p:nvPr/>
        </p:nvPicPr>
        <p:blipFill>
          <a:blip r:embed="rId14"/>
          <a:stretch>
            <a:fillRect/>
          </a:stretch>
        </p:blipFill>
        <p:spPr>
          <a:xfrm>
            <a:off x="9448800" y="4244661"/>
            <a:ext cx="2743200" cy="657225"/>
          </a:xfrm>
          <a:prstGeom prst="rect">
            <a:avLst/>
          </a:prstGeom>
        </p:spPr>
      </p:pic>
      <p:pic>
        <p:nvPicPr>
          <p:cNvPr id="27" name="Picture 26">
            <a:extLst>
              <a:ext uri="{FF2B5EF4-FFF2-40B4-BE49-F238E27FC236}">
                <a16:creationId xmlns:a16="http://schemas.microsoft.com/office/drawing/2014/main" id="{395802F7-C0E6-169D-FDF7-1D6B6B6BEE1E}"/>
              </a:ext>
            </a:extLst>
          </p:cNvPr>
          <p:cNvPicPr>
            <a:picLocks noChangeAspect="1"/>
          </p:cNvPicPr>
          <p:nvPr/>
        </p:nvPicPr>
        <p:blipFill>
          <a:blip r:embed="rId15"/>
          <a:stretch>
            <a:fillRect/>
          </a:stretch>
        </p:blipFill>
        <p:spPr>
          <a:xfrm>
            <a:off x="6198671" y="3915349"/>
            <a:ext cx="2105025" cy="1400175"/>
          </a:xfrm>
          <a:prstGeom prst="rect">
            <a:avLst/>
          </a:prstGeom>
        </p:spPr>
      </p:pic>
      <p:pic>
        <p:nvPicPr>
          <p:cNvPr id="29" name="Picture 28">
            <a:extLst>
              <a:ext uri="{FF2B5EF4-FFF2-40B4-BE49-F238E27FC236}">
                <a16:creationId xmlns:a16="http://schemas.microsoft.com/office/drawing/2014/main" id="{5125797B-22ED-C013-F142-01F09DDC6057}"/>
              </a:ext>
            </a:extLst>
          </p:cNvPr>
          <p:cNvPicPr>
            <a:picLocks noChangeAspect="1"/>
          </p:cNvPicPr>
          <p:nvPr/>
        </p:nvPicPr>
        <p:blipFill>
          <a:blip r:embed="rId16"/>
          <a:stretch>
            <a:fillRect/>
          </a:stretch>
        </p:blipFill>
        <p:spPr>
          <a:xfrm>
            <a:off x="9305925" y="4953992"/>
            <a:ext cx="2886075" cy="485775"/>
          </a:xfrm>
          <a:prstGeom prst="rect">
            <a:avLst/>
          </a:prstGeom>
        </p:spPr>
      </p:pic>
    </p:spTree>
    <p:extLst>
      <p:ext uri="{BB962C8B-B14F-4D97-AF65-F5344CB8AC3E}">
        <p14:creationId xmlns:p14="http://schemas.microsoft.com/office/powerpoint/2010/main" val="36630496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5d952e56-eee2-4d00-8840-e0cdb77d0c80" xsi:nil="true"/>
    <_activity xmlns="5d952e56-eee2-4d00-8840-e0cdb77d0c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153FC00013E540BEF4BEC735C50F33" ma:contentTypeVersion="13" ma:contentTypeDescription="Create a new document." ma:contentTypeScope="" ma:versionID="3374d664978185eb5ba083b2f2824b71">
  <xsd:schema xmlns:xsd="http://www.w3.org/2001/XMLSchema" xmlns:xs="http://www.w3.org/2001/XMLSchema" xmlns:p="http://schemas.microsoft.com/office/2006/metadata/properties" xmlns:ns3="5d952e56-eee2-4d00-8840-e0cdb77d0c80" xmlns:ns4="d1666b9d-9ca3-4670-94e3-07f3c14f9689" targetNamespace="http://schemas.microsoft.com/office/2006/metadata/properties" ma:root="true" ma:fieldsID="7b2faac37e0cc3e16a200b4ed629a1a8" ns3:_="" ns4:_="">
    <xsd:import namespace="5d952e56-eee2-4d00-8840-e0cdb77d0c80"/>
    <xsd:import namespace="d1666b9d-9ca3-4670-94e3-07f3c14f968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952e56-eee2-4d00-8840-e0cdb77d0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666b9d-9ca3-4670-94e3-07f3c14f968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9AE35-8A31-4380-94A6-86E5DFCDD123}">
  <ds:schemaRefs>
    <ds:schemaRef ds:uri="http://schemas.microsoft.com/sharepoint/v3/contenttype/forms"/>
  </ds:schemaRefs>
</ds:datastoreItem>
</file>

<file path=customXml/itemProps2.xml><?xml version="1.0" encoding="utf-8"?>
<ds:datastoreItem xmlns:ds="http://schemas.openxmlformats.org/officeDocument/2006/customXml" ds:itemID="{F983CA34-C6E2-49BA-ACFF-78ADEC0C28FA}">
  <ds:schemaRefs>
    <ds:schemaRef ds:uri="http://purl.org/dc/elements/1.1/"/>
    <ds:schemaRef ds:uri="5d952e56-eee2-4d00-8840-e0cdb77d0c80"/>
    <ds:schemaRef ds:uri="d1666b9d-9ca3-4670-94e3-07f3c14f9689"/>
    <ds:schemaRef ds:uri="http://purl.org/dc/terms/"/>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73A51FA-BE17-4CEB-AEDC-75EBF8F114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952e56-eee2-4d00-8840-e0cdb77d0c80"/>
    <ds:schemaRef ds:uri="d1666b9d-9ca3-4670-94e3-07f3c14f96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Beginning of the year procedures</Template>
  <TotalTime>95</TotalTime>
  <Words>1229</Words>
  <Application>Microsoft Office PowerPoint</Application>
  <PresentationFormat>Widescreen</PresentationFormat>
  <Paragraphs>79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 Boardroom</vt:lpstr>
      <vt:lpstr>How to Apply for the APD Med-Waiver </vt:lpstr>
      <vt:lpstr>Are you eligible for the Med-Waiver ?</vt:lpstr>
      <vt:lpstr>Disability Definitions  Is your disability listed? If not do not worry. </vt:lpstr>
      <vt:lpstr>Disability Definitions  Is your disability listed? If not do not worry. </vt:lpstr>
      <vt:lpstr>Applying for Services | Customers (myflorida.com)</vt:lpstr>
      <vt:lpstr>Learn  Your  Region</vt:lpstr>
      <vt:lpstr>Once the application is completed you will submit it.   Please follow the steps to submit the application </vt:lpstr>
      <vt:lpstr>CRISIS CRITERIA  </vt:lpstr>
      <vt:lpstr>WHAT SERVICES DOES APD OFFER ? </vt:lpstr>
      <vt:lpstr>What to know about the  Waiting List For APD Waitlist | Customers (myflorida.com) </vt:lpstr>
      <vt:lpstr>Resources for those on the wait list or individuals not eligible for APD Services.</vt:lpstr>
      <vt:lpstr>Med-Waiver not a fit ,  other resources are available.</vt:lpstr>
      <vt:lpstr>Thank You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for the APD Med-Waiver </dc:title>
  <dc:creator>Jessica Freeman</dc:creator>
  <cp:lastModifiedBy>Jessica Freeman</cp:lastModifiedBy>
  <cp:revision>2</cp:revision>
  <dcterms:created xsi:type="dcterms:W3CDTF">2023-04-03T17:46:09Z</dcterms:created>
  <dcterms:modified xsi:type="dcterms:W3CDTF">2024-08-06T21:14:52Z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0x01010034153FC00013E540BEF4BEC735C50F33</vt:lpwstr>
  </property>
</Properties>
</file>